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92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8" r:id="rId16"/>
    <p:sldId id="305" r:id="rId17"/>
    <p:sldId id="306" r:id="rId18"/>
    <p:sldId id="307" r:id="rId19"/>
    <p:sldId id="304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408" r:id="rId37"/>
    <p:sldId id="409" r:id="rId38"/>
    <p:sldId id="325" r:id="rId39"/>
    <p:sldId id="326" r:id="rId40"/>
    <p:sldId id="327" r:id="rId41"/>
    <p:sldId id="328" r:id="rId42"/>
    <p:sldId id="333" r:id="rId43"/>
    <p:sldId id="329" r:id="rId44"/>
    <p:sldId id="330" r:id="rId45"/>
    <p:sldId id="331" r:id="rId46"/>
    <p:sldId id="332" r:id="rId47"/>
    <p:sldId id="335" r:id="rId48"/>
    <p:sldId id="336" r:id="rId49"/>
    <p:sldId id="339" r:id="rId50"/>
    <p:sldId id="338" r:id="rId51"/>
    <p:sldId id="340" r:id="rId52"/>
    <p:sldId id="341" r:id="rId53"/>
    <p:sldId id="342" r:id="rId54"/>
    <p:sldId id="343" r:id="rId55"/>
    <p:sldId id="344" r:id="rId56"/>
    <p:sldId id="345" r:id="rId57"/>
    <p:sldId id="346" r:id="rId58"/>
    <p:sldId id="347" r:id="rId59"/>
    <p:sldId id="348" r:id="rId60"/>
    <p:sldId id="349" r:id="rId61"/>
    <p:sldId id="350" r:id="rId62"/>
    <p:sldId id="351" r:id="rId63"/>
    <p:sldId id="352" r:id="rId64"/>
    <p:sldId id="353" r:id="rId65"/>
    <p:sldId id="354" r:id="rId66"/>
    <p:sldId id="356" r:id="rId67"/>
    <p:sldId id="357" r:id="rId68"/>
    <p:sldId id="355" r:id="rId69"/>
    <p:sldId id="358" r:id="rId70"/>
    <p:sldId id="360" r:id="rId71"/>
    <p:sldId id="361" r:id="rId72"/>
    <p:sldId id="362" r:id="rId73"/>
    <p:sldId id="363" r:id="rId74"/>
    <p:sldId id="364" r:id="rId75"/>
    <p:sldId id="365" r:id="rId76"/>
    <p:sldId id="359" r:id="rId77"/>
    <p:sldId id="366" r:id="rId78"/>
    <p:sldId id="367" r:id="rId79"/>
    <p:sldId id="368" r:id="rId80"/>
    <p:sldId id="369" r:id="rId81"/>
    <p:sldId id="370" r:id="rId82"/>
    <p:sldId id="371" r:id="rId83"/>
    <p:sldId id="372" r:id="rId84"/>
    <p:sldId id="373" r:id="rId85"/>
    <p:sldId id="377" r:id="rId86"/>
    <p:sldId id="376" r:id="rId87"/>
    <p:sldId id="374" r:id="rId88"/>
    <p:sldId id="375" r:id="rId89"/>
    <p:sldId id="378" r:id="rId90"/>
    <p:sldId id="379" r:id="rId91"/>
    <p:sldId id="380" r:id="rId92"/>
    <p:sldId id="381" r:id="rId93"/>
    <p:sldId id="382" r:id="rId94"/>
    <p:sldId id="383" r:id="rId95"/>
    <p:sldId id="385" r:id="rId96"/>
    <p:sldId id="388" r:id="rId97"/>
    <p:sldId id="387" r:id="rId98"/>
    <p:sldId id="384" r:id="rId99"/>
    <p:sldId id="386" r:id="rId100"/>
    <p:sldId id="389" r:id="rId101"/>
    <p:sldId id="390" r:id="rId102"/>
    <p:sldId id="391" r:id="rId103"/>
    <p:sldId id="392" r:id="rId104"/>
    <p:sldId id="393" r:id="rId105"/>
    <p:sldId id="395" r:id="rId106"/>
    <p:sldId id="394" r:id="rId107"/>
    <p:sldId id="396" r:id="rId108"/>
    <p:sldId id="397" r:id="rId109"/>
    <p:sldId id="398" r:id="rId110"/>
    <p:sldId id="399" r:id="rId111"/>
    <p:sldId id="400" r:id="rId112"/>
    <p:sldId id="401" r:id="rId113"/>
    <p:sldId id="402" r:id="rId114"/>
    <p:sldId id="403" r:id="rId115"/>
    <p:sldId id="404" r:id="rId116"/>
    <p:sldId id="405" r:id="rId117"/>
    <p:sldId id="406" r:id="rId118"/>
    <p:sldId id="407" r:id="rId1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603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641240"/>
            <a:ext cx="3313355" cy="1702160"/>
          </a:xfrm>
        </p:spPr>
        <p:txBody>
          <a:bodyPr>
            <a:normAutofit/>
          </a:bodyPr>
          <a:lstStyle/>
          <a:p>
            <a:r>
              <a:rPr lang="en-CA" dirty="0"/>
              <a:t>Linked Data Structures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876800"/>
            <a:ext cx="3309803" cy="1260629"/>
          </a:xfrm>
        </p:spPr>
        <p:txBody>
          <a:bodyPr>
            <a:normAutofit lnSpcReduction="10000"/>
          </a:bodyPr>
          <a:lstStyle/>
          <a:p>
            <a:r>
              <a:rPr lang="en-CA" dirty="0"/>
              <a:t>Ryan Scott</a:t>
            </a:r>
          </a:p>
          <a:p>
            <a:r>
              <a:rPr lang="en-CA" dirty="0"/>
              <a:t>PhD Student</a:t>
            </a:r>
            <a:br>
              <a:rPr lang="en-CA" dirty="0"/>
            </a:br>
            <a:r>
              <a:rPr lang="en-CA" dirty="0"/>
              <a:t>Computer Science</a:t>
            </a:r>
          </a:p>
          <a:p>
            <a:r>
              <a:rPr lang="en-CA" dirty="0"/>
              <a:t>University of Windsor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765895" y="762000"/>
            <a:ext cx="3309803" cy="1260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rgbClr val="42424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solidFill>
                  <a:schemeClr val="bg1"/>
                </a:solidFill>
              </a:rPr>
              <a:t>03-60-212</a:t>
            </a:r>
            <a:br>
              <a:rPr lang="en-CA" dirty="0">
                <a:solidFill>
                  <a:schemeClr val="bg1"/>
                </a:solidFill>
              </a:rPr>
            </a:br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Object-Oriented Programming in Java</a:t>
            </a:r>
          </a:p>
        </p:txBody>
      </p:sp>
    </p:spTree>
    <p:extLst>
      <p:ext uri="{BB962C8B-B14F-4D97-AF65-F5344CB8AC3E}">
        <p14:creationId xmlns:p14="http://schemas.microsoft.com/office/powerpoint/2010/main" val="1753185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first node in a linked list is called the head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The entire linked list can be traversed by starting at the head node and visiting each node exactly once</a:t>
            </a:r>
          </a:p>
          <a:p>
            <a:r>
              <a:rPr lang="en-CA" dirty="0">
                <a:solidFill>
                  <a:srgbClr val="FF0000"/>
                </a:solidFill>
              </a:rPr>
              <a:t>There is typically a variable of the node type that contains a reference to the first node of the linked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However, it is not the head node, nor is it even a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It simply contains a reference to the head node</a:t>
            </a:r>
          </a:p>
        </p:txBody>
      </p:sp>
    </p:spTree>
    <p:extLst>
      <p:ext uri="{BB962C8B-B14F-4D97-AF65-F5344CB8AC3E}">
        <p14:creationId xmlns:p14="http://schemas.microsoft.com/office/powerpoint/2010/main" val="364701042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temp = 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new Node(</a:t>
            </a:r>
            <a:r>
              <a:rPr lang="en-CA" sz="2000" dirty="0" err="1">
                <a:solidFill>
                  <a:schemeClr val="tx1"/>
                </a:solidFill>
              </a:rPr>
              <a:t>newData</a:t>
            </a:r>
            <a:r>
              <a:rPr lang="en-CA" sz="2000" dirty="0">
                <a:solidFill>
                  <a:schemeClr val="tx1"/>
                </a:solidFill>
              </a:rPr>
              <a:t>,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position);</a:t>
            </a:r>
          </a:p>
          <a:p>
            <a:pPr marL="68580" indent="0">
              <a:buNone/>
            </a:pPr>
            <a:r>
              <a:rPr lang="en-CA" sz="2000" dirty="0" err="1">
                <a:solidFill>
                  <a:srgbClr val="FF0000"/>
                </a:solidFill>
              </a:rPr>
              <a:t>previous.link</a:t>
            </a:r>
            <a:r>
              <a:rPr lang="en-CA" sz="2000" dirty="0">
                <a:solidFill>
                  <a:srgbClr val="FF0000"/>
                </a:solidFill>
              </a:rPr>
              <a:t> = temp;</a:t>
            </a:r>
          </a:p>
          <a:p>
            <a:r>
              <a:rPr lang="en-CA" sz="2000" dirty="0">
                <a:solidFill>
                  <a:schemeClr val="tx1"/>
                </a:solidFill>
              </a:rPr>
              <a:t>Let socks be the new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addition to the list</a:t>
            </a:r>
          </a:p>
          <a:p>
            <a:r>
              <a:rPr lang="en-CA" sz="2000" dirty="0">
                <a:solidFill>
                  <a:schemeClr val="tx1"/>
                </a:solidFill>
              </a:rPr>
              <a:t>We initialize the new node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using its data and link to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next member (which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our variable position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points to)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28EE5B-D60C-48FB-8704-16DFB20ABD3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4A9654-3FE7-4042-AD97-4954C978363B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5C40D8C-5A2B-4AED-A409-D7BA95706DE5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7F0DDD3-F896-4569-9145-BD0DAE2A905E}"/>
              </a:ext>
            </a:extLst>
          </p:cNvPr>
          <p:cNvSpPr/>
          <p:nvPr/>
        </p:nvSpPr>
        <p:spPr>
          <a:xfrm>
            <a:off x="4419599" y="4355069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7D6D64-1D45-4009-B996-2D7275C56D64}"/>
              </a:ext>
            </a:extLst>
          </p:cNvPr>
          <p:cNvCxnSpPr>
            <a:cxnSpLocks/>
          </p:cNvCxnSpPr>
          <p:nvPr/>
        </p:nvCxnSpPr>
        <p:spPr>
          <a:xfrm>
            <a:off x="4787774" y="4659869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2C37906-D3B4-4728-96CD-D0213FE70F36}"/>
              </a:ext>
            </a:extLst>
          </p:cNvPr>
          <p:cNvSpPr txBox="1"/>
          <p:nvPr/>
        </p:nvSpPr>
        <p:spPr>
          <a:xfrm>
            <a:off x="5313641" y="4290537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temp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D200B2-C037-4B7A-BE07-9412B2B0D311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6934200" y="3505200"/>
            <a:ext cx="971550" cy="838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64223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temp = 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new Node(</a:t>
            </a:r>
            <a:r>
              <a:rPr lang="en-CA" sz="2000" dirty="0" err="1">
                <a:solidFill>
                  <a:schemeClr val="tx1"/>
                </a:solidFill>
              </a:rPr>
              <a:t>newData</a:t>
            </a:r>
            <a:r>
              <a:rPr lang="en-CA" sz="2000" dirty="0">
                <a:solidFill>
                  <a:schemeClr val="tx1"/>
                </a:solidFill>
              </a:rPr>
              <a:t>,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position);</a:t>
            </a:r>
          </a:p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temp;</a:t>
            </a:r>
          </a:p>
          <a:p>
            <a:r>
              <a:rPr lang="en-CA" sz="2000" dirty="0">
                <a:solidFill>
                  <a:schemeClr val="tx1"/>
                </a:solidFill>
              </a:rPr>
              <a:t>Let socks be the new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addition to the list</a:t>
            </a:r>
          </a:p>
          <a:p>
            <a:r>
              <a:rPr lang="en-CA" sz="2000" dirty="0">
                <a:solidFill>
                  <a:schemeClr val="tx1"/>
                </a:solidFill>
              </a:rPr>
              <a:t>We initialize the new node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using its data and link to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next member (which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our variable position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points to)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28EE5B-D60C-48FB-8704-16DFB20ABD3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4A9654-3FE7-4042-AD97-4954C978363B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5C40D8C-5A2B-4AED-A409-D7BA95706DE5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7F0DDD3-F896-4569-9145-BD0DAE2A905E}"/>
              </a:ext>
            </a:extLst>
          </p:cNvPr>
          <p:cNvSpPr/>
          <p:nvPr/>
        </p:nvSpPr>
        <p:spPr>
          <a:xfrm>
            <a:off x="4419599" y="4355069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7D6D64-1D45-4009-B996-2D7275C56D64}"/>
              </a:ext>
            </a:extLst>
          </p:cNvPr>
          <p:cNvCxnSpPr>
            <a:cxnSpLocks/>
          </p:cNvCxnSpPr>
          <p:nvPr/>
        </p:nvCxnSpPr>
        <p:spPr>
          <a:xfrm>
            <a:off x="4787774" y="4659869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2C37906-D3B4-4728-96CD-D0213FE70F36}"/>
              </a:ext>
            </a:extLst>
          </p:cNvPr>
          <p:cNvSpPr txBox="1"/>
          <p:nvPr/>
        </p:nvSpPr>
        <p:spPr>
          <a:xfrm>
            <a:off x="5313641" y="4290537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temp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D200B2-C037-4B7A-BE07-9412B2B0D311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6934200" y="3505200"/>
            <a:ext cx="97155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0424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Java’s Iterator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…And that’s it</a:t>
            </a:r>
          </a:p>
          <a:p>
            <a:r>
              <a:rPr lang="en-CA" dirty="0">
                <a:solidFill>
                  <a:schemeClr val="tx1"/>
                </a:solidFill>
              </a:rPr>
              <a:t>Pretty easy to do either of these operations</a:t>
            </a:r>
          </a:p>
          <a:p>
            <a:r>
              <a:rPr lang="en-CA" dirty="0">
                <a:solidFill>
                  <a:schemeClr val="tx1"/>
                </a:solidFill>
              </a:rPr>
              <a:t>So let’s look at what Java gives us for an iterator interface</a:t>
            </a:r>
          </a:p>
          <a:p>
            <a:r>
              <a:rPr lang="en-CA" dirty="0">
                <a:solidFill>
                  <a:schemeClr val="tx1"/>
                </a:solidFill>
              </a:rPr>
              <a:t>But first: why do we need iterators?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They allow the for-each notation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They allow complete traversal of any kind of data structure that has the iterator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They gracefully iterate even if elements are removed or added to the list (try iterating an </a:t>
            </a:r>
            <a:r>
              <a:rPr lang="en-CA" dirty="0" err="1">
                <a:solidFill>
                  <a:schemeClr val="tx1"/>
                </a:solidFill>
              </a:rPr>
              <a:t>ArrayList</a:t>
            </a:r>
            <a:r>
              <a:rPr lang="en-CA" dirty="0">
                <a:solidFill>
                  <a:schemeClr val="tx1"/>
                </a:solidFill>
              </a:rPr>
              <a:t> while removing an item)</a:t>
            </a:r>
          </a:p>
        </p:txBody>
      </p:sp>
    </p:spTree>
    <p:extLst>
      <p:ext uri="{BB962C8B-B14F-4D97-AF65-F5344CB8AC3E}">
        <p14:creationId xmlns:p14="http://schemas.microsoft.com/office/powerpoint/2010/main" val="21545571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Java’s Iterator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tx1"/>
                </a:solidFill>
              </a:rPr>
              <a:t>Java’s iterator interface is generic (to be honest, almost anything that manages a collection is and should be written generically)</a:t>
            </a:r>
          </a:p>
          <a:p>
            <a:r>
              <a:rPr lang="en-CA" dirty="0">
                <a:solidFill>
                  <a:schemeClr val="tx1"/>
                </a:solidFill>
              </a:rPr>
              <a:t>Any object that satisfies the requirements of the Iterator&lt;T&gt; interface (and implements it) is an iterator</a:t>
            </a:r>
          </a:p>
          <a:p>
            <a:r>
              <a:rPr lang="en-CA" dirty="0">
                <a:solidFill>
                  <a:schemeClr val="tx1"/>
                </a:solidFill>
              </a:rPr>
              <a:t>An iterator does not stand on its own, it must be associate with some collection object using the iterator method</a:t>
            </a:r>
          </a:p>
          <a:p>
            <a:r>
              <a:rPr lang="en-CA" dirty="0">
                <a:solidFill>
                  <a:schemeClr val="tx1"/>
                </a:solidFill>
              </a:rPr>
              <a:t>If c is an instance of a collection class, the following obtains an iterator for c: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Iterator it = </a:t>
            </a:r>
            <a:r>
              <a:rPr lang="en-CA" dirty="0" err="1">
                <a:solidFill>
                  <a:schemeClr val="tx1"/>
                </a:solidFill>
              </a:rPr>
              <a:t>c.iterator</a:t>
            </a:r>
            <a:r>
              <a:rPr lang="en-CA" dirty="0">
                <a:solidFill>
                  <a:schemeClr val="tx1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53262967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Methods in Iterator&lt;T&gt;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52E41A-8BF9-4D64-8C14-85D46D5E0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346" y="1828800"/>
            <a:ext cx="7791032" cy="303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91952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Methods in Iterator&lt;T&gt;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CBEA44-8594-4864-80DE-90024B737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9197D7-83AD-4E98-8ADA-A7074C566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70" y="1654277"/>
            <a:ext cx="7995984" cy="337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18471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Methods in Iterator&lt;T&gt;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Let’s look at some sample code!</a:t>
            </a:r>
          </a:p>
          <a:p>
            <a:r>
              <a:rPr lang="en-CA" dirty="0">
                <a:solidFill>
                  <a:schemeClr val="tx1"/>
                </a:solidFill>
              </a:rPr>
              <a:t>It makes an </a:t>
            </a:r>
            <a:r>
              <a:rPr lang="en-CA" dirty="0" err="1">
                <a:solidFill>
                  <a:schemeClr val="tx1"/>
                </a:solidFill>
              </a:rPr>
              <a:t>ArrayList</a:t>
            </a:r>
            <a:r>
              <a:rPr lang="en-CA" dirty="0">
                <a:solidFill>
                  <a:schemeClr val="tx1"/>
                </a:solidFill>
              </a:rPr>
              <a:t> of Strings</a:t>
            </a:r>
          </a:p>
          <a:p>
            <a:r>
              <a:rPr lang="en-CA" dirty="0">
                <a:solidFill>
                  <a:schemeClr val="tx1"/>
                </a:solidFill>
              </a:rPr>
              <a:t>Creates a variable for the iterator</a:t>
            </a:r>
          </a:p>
          <a:p>
            <a:r>
              <a:rPr lang="en-CA" dirty="0">
                <a:solidFill>
                  <a:schemeClr val="tx1"/>
                </a:solidFill>
              </a:rPr>
              <a:t>Creates the list</a:t>
            </a:r>
          </a:p>
          <a:p>
            <a:r>
              <a:rPr lang="en-CA" dirty="0">
                <a:solidFill>
                  <a:schemeClr val="tx1"/>
                </a:solidFill>
              </a:rPr>
              <a:t>Gets the iterator of the list</a:t>
            </a:r>
          </a:p>
          <a:p>
            <a:r>
              <a:rPr lang="en-CA" dirty="0">
                <a:solidFill>
                  <a:schemeClr val="tx1"/>
                </a:solidFill>
              </a:rPr>
              <a:t>Performs some operations on the list using the iterator</a:t>
            </a:r>
          </a:p>
        </p:txBody>
      </p:sp>
    </p:spTree>
    <p:extLst>
      <p:ext uri="{BB962C8B-B14F-4D97-AF65-F5344CB8AC3E}">
        <p14:creationId xmlns:p14="http://schemas.microsoft.com/office/powerpoint/2010/main" val="260264344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ListIterator</a:t>
            </a:r>
            <a:r>
              <a:rPr lang="en-CA" sz="3600" dirty="0"/>
              <a:t>&lt;T&gt;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This interface extends the Iterator&lt;T&gt; interface and is designed for collections that satisfy the List&lt;T&gt; interface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r>
              <a:rPr lang="en-CA" dirty="0">
                <a:solidFill>
                  <a:schemeClr val="tx1"/>
                </a:solidFill>
              </a:rPr>
              <a:t>&lt;T&gt; has all the methods that an Iterator&lt;T&gt; has, plus a few extras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r>
              <a:rPr lang="en-CA" dirty="0">
                <a:solidFill>
                  <a:schemeClr val="tx1"/>
                </a:solidFill>
              </a:rPr>
              <a:t>&lt;T&gt; can move bidirectionally, not just forward like we have seen so far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r>
              <a:rPr lang="en-CA" dirty="0">
                <a:solidFill>
                  <a:schemeClr val="tx1"/>
                </a:solidFill>
              </a:rPr>
              <a:t>&lt;T&gt; has methods such as set and add, used to modify the collection or its elements</a:t>
            </a:r>
          </a:p>
        </p:txBody>
      </p:sp>
    </p:spTree>
    <p:extLst>
      <p:ext uri="{BB962C8B-B14F-4D97-AF65-F5344CB8AC3E}">
        <p14:creationId xmlns:p14="http://schemas.microsoft.com/office/powerpoint/2010/main" val="184334102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 err="1"/>
              <a:t>ListIterator</a:t>
            </a:r>
            <a:r>
              <a:rPr lang="en-CA" sz="3600" dirty="0"/>
              <a:t>&lt;T&gt;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F5946-C425-441C-A75F-10B16E9C9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83" y="1752600"/>
            <a:ext cx="8092833" cy="359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3013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 err="1"/>
              <a:t>ListIterator</a:t>
            </a:r>
            <a:r>
              <a:rPr lang="en-CA" sz="3600" dirty="0"/>
              <a:t>&lt;T&gt;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276E1C-FF23-4D02-BD97-455CE85CA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01" y="1757516"/>
            <a:ext cx="8053197" cy="426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1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A linked list object contains the variable head as an instance variable of the class</a:t>
            </a:r>
          </a:p>
          <a:p>
            <a:r>
              <a:rPr lang="en-CA" dirty="0">
                <a:solidFill>
                  <a:srgbClr val="FF0000"/>
                </a:solidFill>
              </a:rPr>
              <a:t>A linked list object does not contain all the nodes in the linked list directly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Instead, it uses the instance variable head to locate the head node of the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head node and every node of the list contain a link instance variable that provides a reference to the next node in the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Therefore, </a:t>
            </a:r>
            <a:r>
              <a:rPr lang="en-CA" dirty="0">
                <a:solidFill>
                  <a:srgbClr val="FF0000"/>
                </a:solidFill>
              </a:rPr>
              <a:t>once the head node can be reached, every other node in the list can be reached by traversing some set of nodes in the list</a:t>
            </a:r>
          </a:p>
        </p:txBody>
      </p:sp>
    </p:spTree>
    <p:extLst>
      <p:ext uri="{BB962C8B-B14F-4D97-AF65-F5344CB8AC3E}">
        <p14:creationId xmlns:p14="http://schemas.microsoft.com/office/powerpoint/2010/main" val="61414763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 err="1"/>
              <a:t>ListIterator</a:t>
            </a:r>
            <a:r>
              <a:rPr lang="en-CA" sz="3600" dirty="0"/>
              <a:t>&lt;T&gt;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A1A8FC-D662-4074-959B-6A4C702E9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80" y="1782097"/>
            <a:ext cx="8104564" cy="426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5782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 err="1"/>
              <a:t>ListIterator</a:t>
            </a:r>
            <a:r>
              <a:rPr lang="en-CA" sz="3600" dirty="0"/>
              <a:t>&lt;T&gt;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DDEDD-6D66-4AC9-BC14-D47CDEDDC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00200"/>
            <a:ext cx="7924800" cy="48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5506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ListIterator</a:t>
            </a:r>
            <a:r>
              <a:rPr lang="en-CA" sz="3600" dirty="0"/>
              <a:t>&lt;T&gt; Cursor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Every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r>
              <a:rPr lang="en-CA" dirty="0">
                <a:solidFill>
                  <a:schemeClr val="tx1"/>
                </a:solidFill>
              </a:rPr>
              <a:t>&lt;T&gt; has a position marker known as the cursor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If the list has n elements, they are numbered by indices 0 through n-1, but there are n+1 cursor positions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When next() is invoked, the element immediately following the cursor position is returned and the cursor is moved forward one cursor position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When previous() is invoked, the element immediately before the cursor position is returned and the cursor is moved back one cursor position</a:t>
            </a:r>
          </a:p>
        </p:txBody>
      </p:sp>
    </p:spTree>
    <p:extLst>
      <p:ext uri="{BB962C8B-B14F-4D97-AF65-F5344CB8AC3E}">
        <p14:creationId xmlns:p14="http://schemas.microsoft.com/office/powerpoint/2010/main" val="144667788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ListIterator</a:t>
            </a:r>
            <a:r>
              <a:rPr lang="en-CA" sz="3600" dirty="0"/>
              <a:t>&lt;T&gt; Cursor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Cursor positions: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E53DB0-6D48-48C5-A0A7-970A5CA77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76" y="2362200"/>
            <a:ext cx="8091972" cy="249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76024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ListIterator</a:t>
            </a:r>
            <a:r>
              <a:rPr lang="en-CA" sz="3600" dirty="0"/>
              <a:t>&lt;T&gt; Cursor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Let’s look at some sample code!</a:t>
            </a:r>
          </a:p>
          <a:p>
            <a:r>
              <a:rPr lang="en-CA" dirty="0">
                <a:solidFill>
                  <a:schemeClr val="tx1"/>
                </a:solidFill>
              </a:rPr>
              <a:t>Creates an </a:t>
            </a:r>
            <a:r>
              <a:rPr lang="en-CA" dirty="0" err="1">
                <a:solidFill>
                  <a:schemeClr val="tx1"/>
                </a:solidFill>
              </a:rPr>
              <a:t>ArrayList</a:t>
            </a:r>
            <a:endParaRPr lang="en-CA" dirty="0">
              <a:solidFill>
                <a:schemeClr val="tx1"/>
              </a:solidFill>
            </a:endParaRPr>
          </a:p>
          <a:p>
            <a:r>
              <a:rPr lang="en-CA" dirty="0">
                <a:solidFill>
                  <a:schemeClr val="tx1"/>
                </a:solidFill>
              </a:rPr>
              <a:t>Creates a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endParaRPr lang="en-CA" dirty="0">
              <a:solidFill>
                <a:schemeClr val="tx1"/>
              </a:solidFill>
            </a:endParaRPr>
          </a:p>
          <a:p>
            <a:r>
              <a:rPr lang="en-CA" dirty="0">
                <a:solidFill>
                  <a:schemeClr val="tx1"/>
                </a:solidFill>
              </a:rPr>
              <a:t>Uses the </a:t>
            </a:r>
            <a:r>
              <a:rPr lang="en-CA" dirty="0" err="1">
                <a:solidFill>
                  <a:schemeClr val="tx1"/>
                </a:solidFill>
              </a:rPr>
              <a:t>ListIterator</a:t>
            </a:r>
            <a:r>
              <a:rPr lang="en-CA" dirty="0">
                <a:solidFill>
                  <a:schemeClr val="tx1"/>
                </a:solidFill>
              </a:rPr>
              <a:t> to pan back and forth through the list</a:t>
            </a:r>
          </a:p>
        </p:txBody>
      </p:sp>
    </p:spTree>
    <p:extLst>
      <p:ext uri="{BB962C8B-B14F-4D97-AF65-F5344CB8AC3E}">
        <p14:creationId xmlns:p14="http://schemas.microsoft.com/office/powerpoint/2010/main" val="339234569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Iterable</a:t>
            </a:r>
            <a:r>
              <a:rPr lang="en-CA" sz="3600" dirty="0"/>
              <a:t>&lt;T&gt;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92500"/>
          </a:bodyPr>
          <a:lstStyle/>
          <a:p>
            <a:r>
              <a:rPr lang="en-CA" dirty="0">
                <a:solidFill>
                  <a:schemeClr val="tx1"/>
                </a:solidFill>
              </a:rPr>
              <a:t>This interface ensures that a class you are defining will give you the ability to use an iterator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This must be used if you want to be able to use Java’s Iterator&lt;T&gt; interface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This interface only contains one method, which returns an iterator over a set of elements of type T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Iterator&lt;T&gt; iterator()</a:t>
            </a:r>
          </a:p>
          <a:p>
            <a:pPr lvl="1"/>
            <a:endParaRPr lang="en-CA" dirty="0">
              <a:solidFill>
                <a:schemeClr val="tx1"/>
              </a:solidFill>
            </a:endParaRPr>
          </a:p>
          <a:p>
            <a:pPr lvl="1"/>
            <a:r>
              <a:rPr lang="en-CA" dirty="0">
                <a:solidFill>
                  <a:schemeClr val="tx1"/>
                </a:solidFill>
              </a:rPr>
              <a:t>A class that implements this interface gives us access to an object that implements the Iterator interface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You can then use the methods in that interface for traversal of the </a:t>
            </a:r>
            <a:r>
              <a:rPr lang="en-CA" dirty="0" err="1">
                <a:solidFill>
                  <a:schemeClr val="tx1"/>
                </a:solidFill>
              </a:rPr>
              <a:t>iterable</a:t>
            </a:r>
            <a:r>
              <a:rPr lang="en-CA" dirty="0">
                <a:solidFill>
                  <a:schemeClr val="tx1"/>
                </a:solidFill>
              </a:rPr>
              <a:t> collection</a:t>
            </a:r>
          </a:p>
        </p:txBody>
      </p:sp>
    </p:spTree>
    <p:extLst>
      <p:ext uri="{BB962C8B-B14F-4D97-AF65-F5344CB8AC3E}">
        <p14:creationId xmlns:p14="http://schemas.microsoft.com/office/powerpoint/2010/main" val="56151607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Iterable</a:t>
            </a:r>
            <a:r>
              <a:rPr lang="en-CA" sz="3600" dirty="0"/>
              <a:t>&lt;T&gt;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Let’s look an a code sample!</a:t>
            </a:r>
          </a:p>
          <a:p>
            <a:r>
              <a:rPr lang="en-CA" dirty="0">
                <a:solidFill>
                  <a:schemeClr val="tx1"/>
                </a:solidFill>
              </a:rPr>
              <a:t>It just shows how </a:t>
            </a:r>
            <a:r>
              <a:rPr lang="en-CA" dirty="0" err="1">
                <a:solidFill>
                  <a:schemeClr val="tx1"/>
                </a:solidFill>
              </a:rPr>
              <a:t>Iterable</a:t>
            </a:r>
            <a:r>
              <a:rPr lang="en-CA" dirty="0">
                <a:solidFill>
                  <a:schemeClr val="tx1"/>
                </a:solidFill>
              </a:rPr>
              <a:t>&lt;T&gt; works, it is not really a good definition</a:t>
            </a:r>
          </a:p>
          <a:p>
            <a:r>
              <a:rPr lang="en-CA" dirty="0">
                <a:solidFill>
                  <a:schemeClr val="tx1"/>
                </a:solidFill>
              </a:rPr>
              <a:t>It does not allow multiple iterators to work on the list simultaneously</a:t>
            </a:r>
          </a:p>
        </p:txBody>
      </p:sp>
    </p:spTree>
    <p:extLst>
      <p:ext uri="{BB962C8B-B14F-4D97-AF65-F5344CB8AC3E}">
        <p14:creationId xmlns:p14="http://schemas.microsoft.com/office/powerpoint/2010/main" val="108773208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Iterable</a:t>
            </a:r>
            <a:r>
              <a:rPr lang="en-CA" sz="3600" dirty="0"/>
              <a:t>&lt;T&gt;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Now we can use multiple things we have learned</a:t>
            </a:r>
          </a:p>
          <a:p>
            <a:r>
              <a:rPr lang="en-CA" dirty="0">
                <a:solidFill>
                  <a:schemeClr val="tx1"/>
                </a:solidFill>
              </a:rPr>
              <a:t>We can define a new interface that specifies what we want to do: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We want to add a new object using add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We want to be able to get an iterator object by calling the iterator method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idea: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Program it using the interfaces we just discussed</a:t>
            </a:r>
          </a:p>
        </p:txBody>
      </p:sp>
    </p:spTree>
    <p:extLst>
      <p:ext uri="{BB962C8B-B14F-4D97-AF65-F5344CB8AC3E}">
        <p14:creationId xmlns:p14="http://schemas.microsoft.com/office/powerpoint/2010/main" val="87631367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The </a:t>
            </a:r>
            <a:r>
              <a:rPr lang="en-CA" sz="3600" dirty="0" err="1"/>
              <a:t>Iterable</a:t>
            </a:r>
            <a:r>
              <a:rPr lang="en-CA" sz="3600" dirty="0"/>
              <a:t>&lt;T&gt;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Now we can use multiple things we have learned</a:t>
            </a:r>
          </a:p>
          <a:p>
            <a:r>
              <a:rPr lang="en-CA" dirty="0">
                <a:solidFill>
                  <a:schemeClr val="tx1"/>
                </a:solidFill>
              </a:rPr>
              <a:t>We can define a new interface that specifies what we want to do: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We want to add a new object using add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We want to be able to get an iterator object by calling the iterator method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idea: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Program it using the interfaces we just discussed</a:t>
            </a:r>
          </a:p>
          <a:p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Let’s see some code</a:t>
            </a:r>
          </a:p>
        </p:txBody>
      </p:sp>
    </p:spTree>
    <p:extLst>
      <p:ext uri="{BB962C8B-B14F-4D97-AF65-F5344CB8AC3E}">
        <p14:creationId xmlns:p14="http://schemas.microsoft.com/office/powerpoint/2010/main" val="2852563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head instance variable contains a reference to the first node in the linked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If the list is empty, this instance variable is set to null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Note: This test is done using “==” not .equals</a:t>
            </a:r>
          </a:p>
          <a:p>
            <a:r>
              <a:rPr lang="en-CA" dirty="0">
                <a:solidFill>
                  <a:srgbClr val="FF0000"/>
                </a:solidFill>
              </a:rPr>
              <a:t>The linked list constructor sets the head instance variable to null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This indicates that the newly created linked list is empty</a:t>
            </a:r>
          </a:p>
        </p:txBody>
      </p:sp>
    </p:spTree>
    <p:extLst>
      <p:ext uri="{BB962C8B-B14F-4D97-AF65-F5344CB8AC3E}">
        <p14:creationId xmlns:p14="http://schemas.microsoft.com/office/powerpoint/2010/main" val="2607977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96CE3B-4680-43E9-BB1D-71133C41E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958161"/>
            <a:ext cx="7772400" cy="431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54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4507-CDFA-4E3C-A0B2-B12A3E623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31" y="2057400"/>
            <a:ext cx="7663737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546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A88DAE-074F-4298-9F14-07C70D5D9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981200"/>
            <a:ext cx="7772400" cy="224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5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34E2B8-D2E7-409E-AFF6-9F13D8246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62" y="2133600"/>
            <a:ext cx="7391400" cy="303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21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F48EE9-246D-42F6-B1A2-AD37D7DDF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62" y="2209800"/>
            <a:ext cx="7696200" cy="268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82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D216B2-769E-4C29-8A55-8908C993D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2" y="1782786"/>
            <a:ext cx="7924800" cy="461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13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The last node in a linked list should have its link instance variable set to null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That way, code can test whether or not a node is the last node of a list by checking if its link is null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Again, null tests are done using == not equals</a:t>
            </a:r>
          </a:p>
        </p:txBody>
      </p:sp>
    </p:spTree>
    <p:extLst>
      <p:ext uri="{BB962C8B-B14F-4D97-AF65-F5344CB8AC3E}">
        <p14:creationId xmlns:p14="http://schemas.microsoft.com/office/powerpoint/2010/main" val="118827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/>
              <a:t>Linked Data Structures</a:t>
            </a:r>
          </a:p>
          <a:p>
            <a:pPr lvl="1"/>
            <a:r>
              <a:rPr lang="en-CA" dirty="0"/>
              <a:t>Linked Lists</a:t>
            </a:r>
          </a:p>
          <a:p>
            <a:pPr lvl="1"/>
            <a:r>
              <a:rPr lang="en-CA" dirty="0"/>
              <a:t>Stacks</a:t>
            </a:r>
          </a:p>
          <a:p>
            <a:pPr lvl="1"/>
            <a:r>
              <a:rPr lang="en-CA" dirty="0"/>
              <a:t>Generic Linked Lists</a:t>
            </a:r>
          </a:p>
          <a:p>
            <a:r>
              <a:rPr lang="en-CA" dirty="0"/>
              <a:t>Iterators</a:t>
            </a:r>
          </a:p>
          <a:p>
            <a:pPr lvl="1"/>
            <a:r>
              <a:rPr lang="en-CA" dirty="0"/>
              <a:t>List Iterators</a:t>
            </a:r>
          </a:p>
          <a:p>
            <a:pPr marL="6858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42966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Traversing a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If a linked list already contains nodes, it can be traversed as follows: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Set a local variable equal to the value stored by the head node (its reference)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This provides the location of the first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After accessing the first node, use the accessor method for the link instance variable in order to get the location of the next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Rinse and repeat until the location of the next node is equal to null</a:t>
            </a:r>
          </a:p>
        </p:txBody>
      </p:sp>
    </p:spTree>
    <p:extLst>
      <p:ext uri="{BB962C8B-B14F-4D97-AF65-F5344CB8AC3E}">
        <p14:creationId xmlns:p14="http://schemas.microsoft.com/office/powerpoint/2010/main" val="2094298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Traversing a Linked List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F1612B-8E3F-414E-B803-B18B9E1BE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5808" y="1752600"/>
            <a:ext cx="669238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61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Adding a Node to a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method </a:t>
            </a:r>
            <a:r>
              <a:rPr lang="en-CA" dirty="0">
                <a:solidFill>
                  <a:srgbClr val="FF0000"/>
                </a:solidFill>
              </a:rPr>
              <a:t>add</a:t>
            </a:r>
            <a:r>
              <a:rPr lang="en-CA" dirty="0">
                <a:solidFill>
                  <a:schemeClr val="tx1"/>
                </a:solidFill>
              </a:rPr>
              <a:t> adds a node to the start of the linked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This makes the new node become the first node on the list</a:t>
            </a:r>
          </a:p>
          <a:p>
            <a:r>
              <a:rPr lang="en-CA" dirty="0">
                <a:solidFill>
                  <a:schemeClr val="tx1"/>
                </a:solidFill>
              </a:rPr>
              <a:t>The variable head gives the location of the current first node of the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Therefore, when the new node is created, its link field is set to head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Then, head is set equal to the new node</a:t>
            </a:r>
          </a:p>
        </p:txBody>
      </p:sp>
    </p:spTree>
    <p:extLst>
      <p:ext uri="{BB962C8B-B14F-4D97-AF65-F5344CB8AC3E}">
        <p14:creationId xmlns:p14="http://schemas.microsoft.com/office/powerpoint/2010/main" val="1788361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Adding a Node to a Linked List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1F4A1A-8486-4AA8-8079-8FF836C26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2869" y="1752600"/>
            <a:ext cx="555826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36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Deleting the </a:t>
            </a:r>
            <a:br>
              <a:rPr lang="en-CA" sz="3600" dirty="0"/>
            </a:br>
            <a:r>
              <a:rPr lang="en-CA" sz="3600" dirty="0"/>
              <a:t>Head Node from a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method </a:t>
            </a:r>
            <a:r>
              <a:rPr lang="en-CA" dirty="0" err="1">
                <a:solidFill>
                  <a:srgbClr val="FF0000"/>
                </a:solidFill>
              </a:rPr>
              <a:t>deleteHeadNode</a:t>
            </a:r>
            <a:r>
              <a:rPr lang="en-CA" dirty="0">
                <a:solidFill>
                  <a:schemeClr val="tx1"/>
                </a:solidFill>
              </a:rPr>
              <a:t> removes the first node from the linked list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It leaves the head variable pointing to (i.e., containing a reference to) the old second node in the linked list</a:t>
            </a:r>
          </a:p>
          <a:p>
            <a:r>
              <a:rPr lang="en-CA" dirty="0">
                <a:solidFill>
                  <a:schemeClr val="tx1"/>
                </a:solidFill>
              </a:rPr>
              <a:t>The deleted node will automatically be collected and its memory recycled, along with any other nodes that are no longer accessible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In Java, this process is called automatic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4126846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3AF2FD-7FB2-48FF-A0CD-9D79014DC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62" y="1905000"/>
            <a:ext cx="7772400" cy="356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27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7ECC28-D0B1-43AD-86CB-AF48731F6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3" y="1866900"/>
            <a:ext cx="7625577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53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Example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4DB5C3-5876-46E1-A0E6-003DC62CD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28800"/>
            <a:ext cx="7772400" cy="250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44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Problems You </a:t>
            </a:r>
            <a:br>
              <a:rPr lang="en-CA" sz="3600" dirty="0"/>
            </a:br>
            <a:r>
              <a:rPr lang="en-CA" sz="3600" dirty="0"/>
              <a:t>Should Be Able To Handle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55000" lnSpcReduction="20000"/>
          </a:bodyPr>
          <a:lstStyle/>
          <a:p>
            <a:r>
              <a:rPr lang="en-CA" dirty="0">
                <a:solidFill>
                  <a:schemeClr val="tx1"/>
                </a:solidFill>
              </a:rPr>
              <a:t>Suppose you define a Node class as follows: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public class Node{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Node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value, 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</a:t>
            </a:r>
            <a:r>
              <a:rPr lang="en-CA" dirty="0" err="1">
                <a:solidFill>
                  <a:schemeClr val="tx1"/>
                </a:solidFill>
              </a:rPr>
              <a:t>getValue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 </a:t>
            </a:r>
            <a:r>
              <a:rPr lang="en-CA" dirty="0" err="1">
                <a:solidFill>
                  <a:schemeClr val="tx1"/>
                </a:solidFill>
              </a:rPr>
              <a:t>getNext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setValue</a:t>
            </a:r>
            <a:r>
              <a:rPr lang="en-CA" dirty="0">
                <a:solidFill>
                  <a:schemeClr val="tx1"/>
                </a:solidFill>
              </a:rPr>
              <a:t>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setNext</a:t>
            </a:r>
            <a:r>
              <a:rPr lang="en-CA" dirty="0">
                <a:solidFill>
                  <a:schemeClr val="tx1"/>
                </a:solidFill>
              </a:rPr>
              <a:t>(Node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985618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Problems You </a:t>
            </a:r>
            <a:br>
              <a:rPr lang="en-CA" sz="3600" dirty="0"/>
            </a:br>
            <a:r>
              <a:rPr lang="en-CA" sz="3600" dirty="0"/>
              <a:t>Should Be Able To Handle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Method to write: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public Node delete(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</a:t>
            </a:r>
            <a:r>
              <a:rPr lang="en-CA" dirty="0" err="1">
                <a:solidFill>
                  <a:schemeClr val="tx1"/>
                </a:solidFill>
              </a:rPr>
              <a:t>valueToBeDeleted</a:t>
            </a:r>
            <a:r>
              <a:rPr lang="en-CA" dirty="0">
                <a:solidFill>
                  <a:schemeClr val="tx1"/>
                </a:solidFill>
              </a:rPr>
              <a:t>)</a:t>
            </a:r>
          </a:p>
          <a:p>
            <a:endParaRPr lang="en-CA" dirty="0">
              <a:solidFill>
                <a:schemeClr val="tx1"/>
              </a:solidFill>
            </a:endParaRPr>
          </a:p>
          <a:p>
            <a:r>
              <a:rPr lang="en-CA" dirty="0">
                <a:solidFill>
                  <a:schemeClr val="tx1"/>
                </a:solidFill>
              </a:rPr>
              <a:t>What will delete(7) do?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Return a pointer to the new list without 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E68CA-1657-477D-8CAB-B380D481C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00" y="4419600"/>
            <a:ext cx="2709000" cy="1293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A1ACA6-B7BC-4DC0-A264-E09C33291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400" y="4419600"/>
            <a:ext cx="1986600" cy="129310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AB352DD-0FE5-42B0-92D6-1B300725AAC8}"/>
              </a:ext>
            </a:extLst>
          </p:cNvPr>
          <p:cNvSpPr/>
          <p:nvPr/>
        </p:nvSpPr>
        <p:spPr>
          <a:xfrm>
            <a:off x="4038600" y="4953000"/>
            <a:ext cx="680400" cy="5334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9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Introduction to</a:t>
            </a:r>
            <a:br>
              <a:rPr lang="en-CA" sz="3600" dirty="0"/>
            </a:br>
            <a:r>
              <a:rPr lang="en-CA" sz="3600" dirty="0"/>
              <a:t>Linked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tx1"/>
                </a:solidFill>
              </a:rPr>
              <a:t>A </a:t>
            </a:r>
            <a:r>
              <a:rPr lang="en-CA" dirty="0">
                <a:solidFill>
                  <a:srgbClr val="FF0000"/>
                </a:solidFill>
              </a:rPr>
              <a:t>linked data structure</a:t>
            </a:r>
            <a:r>
              <a:rPr lang="en-CA" dirty="0">
                <a:solidFill>
                  <a:schemeClr val="tx1"/>
                </a:solidFill>
              </a:rPr>
              <a:t> consists of capsules of data known as </a:t>
            </a:r>
            <a:r>
              <a:rPr lang="en-CA" dirty="0">
                <a:solidFill>
                  <a:srgbClr val="FF0000"/>
                </a:solidFill>
              </a:rPr>
              <a:t>nodes</a:t>
            </a:r>
            <a:r>
              <a:rPr lang="en-CA" dirty="0">
                <a:solidFill>
                  <a:schemeClr val="tx1"/>
                </a:solidFill>
              </a:rPr>
              <a:t> that are connected via </a:t>
            </a:r>
            <a:r>
              <a:rPr lang="en-CA" dirty="0">
                <a:solidFill>
                  <a:srgbClr val="FF0000"/>
                </a:solidFill>
              </a:rPr>
              <a:t>links</a:t>
            </a:r>
            <a:r>
              <a:rPr lang="en-CA" dirty="0">
                <a:solidFill>
                  <a:schemeClr val="tx1"/>
                </a:solidFill>
              </a:rPr>
              <a:t> (edges)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Links can be views as arrows and thought of as one-way passages from one node to another</a:t>
            </a:r>
          </a:p>
          <a:p>
            <a:r>
              <a:rPr lang="en-CA" dirty="0">
                <a:solidFill>
                  <a:schemeClr val="tx1"/>
                </a:solidFill>
              </a:rPr>
              <a:t>In Java, nodes are realized as objects of a node class (you can define this as you like)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The data in a node is stored in instance variables</a:t>
            </a:r>
          </a:p>
          <a:p>
            <a:pPr lvl="1"/>
            <a:r>
              <a:rPr lang="en-CA" dirty="0">
                <a:solidFill>
                  <a:srgbClr val="FF0000"/>
                </a:solidFill>
              </a:rPr>
              <a:t>The links are realized as object references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Of course, a reference is a memory address, stored as the value in a variable of a class type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Therefore, a link is an instance variable of the node class type itself</a:t>
            </a:r>
          </a:p>
        </p:txBody>
      </p:sp>
    </p:spTree>
    <p:extLst>
      <p:ext uri="{BB962C8B-B14F-4D97-AF65-F5344CB8AC3E}">
        <p14:creationId xmlns:p14="http://schemas.microsoft.com/office/powerpoint/2010/main" val="29251818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Problems You </a:t>
            </a:r>
            <a:br>
              <a:rPr lang="en-CA" sz="3600" dirty="0"/>
            </a:br>
            <a:r>
              <a:rPr lang="en-CA" sz="3600" dirty="0"/>
              <a:t>Should Be Able To Handle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What will delete(4) do?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Return the same list because 4 doesn’t exist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E68CA-1657-477D-8CAB-B380D481C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974100"/>
            <a:ext cx="2709000" cy="129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04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Problems You </a:t>
            </a:r>
            <a:br>
              <a:rPr lang="en-CA" sz="3600" dirty="0"/>
            </a:br>
            <a:r>
              <a:rPr lang="en-CA" sz="3600" dirty="0"/>
              <a:t>Should Be Able To Handle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Deletion x from a list: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Considerations: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What if start is pointing at an object containing an object with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 x?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What if start is pointing at an object containing an object not containing x?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What if start is null?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Are you assuming the list is sorted?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Are you assuming a given element can only be found once in the list? If not, should the delete method find and delete all instances of the element?</a:t>
            </a:r>
          </a:p>
        </p:txBody>
      </p:sp>
    </p:spTree>
    <p:extLst>
      <p:ext uri="{BB962C8B-B14F-4D97-AF65-F5344CB8AC3E}">
        <p14:creationId xmlns:p14="http://schemas.microsoft.com/office/powerpoint/2010/main" val="105359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Imagine it like a </a:t>
            </a:r>
            <a:r>
              <a:rPr lang="en-CA" dirty="0">
                <a:solidFill>
                  <a:srgbClr val="FF0000"/>
                </a:solidFill>
              </a:rPr>
              <a:t>stack of plates</a:t>
            </a:r>
          </a:p>
          <a:p>
            <a:r>
              <a:rPr lang="en-CA" dirty="0">
                <a:solidFill>
                  <a:schemeClr val="tx1"/>
                </a:solidFill>
              </a:rPr>
              <a:t>Stacks have the operations push and pop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Push puts a plate on top of the stack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Pop takes a plate off the top of the stack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Stacks are known as FILO (first in last out)</a:t>
            </a:r>
          </a:p>
          <a:p>
            <a:r>
              <a:rPr lang="en-CA" dirty="0">
                <a:solidFill>
                  <a:schemeClr val="tx1"/>
                </a:solidFill>
              </a:rPr>
              <a:t>You can implement a stack using arrays but it will not be dynamic</a:t>
            </a:r>
          </a:p>
          <a:p>
            <a:r>
              <a:rPr lang="en-CA" dirty="0">
                <a:solidFill>
                  <a:schemeClr val="tx1"/>
                </a:solidFill>
              </a:rPr>
              <a:t>You can also implement a stack using </a:t>
            </a:r>
            <a:r>
              <a:rPr lang="en-CA" dirty="0" err="1">
                <a:solidFill>
                  <a:schemeClr val="tx1"/>
                </a:solidFill>
              </a:rPr>
              <a:t>ArrayList</a:t>
            </a:r>
            <a:r>
              <a:rPr lang="en-CA" dirty="0">
                <a:solidFill>
                  <a:schemeClr val="tx1"/>
                </a:solidFill>
              </a:rPr>
              <a:t> as we saw last time, but it still isn’t a great implementation (we talked about inefficiencies with </a:t>
            </a:r>
            <a:r>
              <a:rPr lang="en-CA" dirty="0" err="1">
                <a:solidFill>
                  <a:schemeClr val="tx1"/>
                </a:solidFill>
              </a:rPr>
              <a:t>ArrayList</a:t>
            </a:r>
            <a:r>
              <a:rPr lang="en-CA" dirty="0">
                <a:solidFill>
                  <a:schemeClr val="tx1"/>
                </a:solidFill>
              </a:rPr>
              <a:t> last class)</a:t>
            </a:r>
          </a:p>
        </p:txBody>
      </p:sp>
    </p:spTree>
    <p:extLst>
      <p:ext uri="{BB962C8B-B14F-4D97-AF65-F5344CB8AC3E}">
        <p14:creationId xmlns:p14="http://schemas.microsoft.com/office/powerpoint/2010/main" val="7478787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Instead, </a:t>
            </a:r>
            <a:r>
              <a:rPr lang="en-CA" dirty="0">
                <a:solidFill>
                  <a:srgbClr val="FF0000"/>
                </a:solidFill>
              </a:rPr>
              <a:t>a stack is best implemented using a linked list as the base data structure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Rather than having a variable for the head we would have a </a:t>
            </a:r>
            <a:r>
              <a:rPr lang="en-CA" dirty="0" err="1">
                <a:solidFill>
                  <a:schemeClr val="tx1"/>
                </a:solidFill>
              </a:rPr>
              <a:t>stackTop</a:t>
            </a:r>
            <a:r>
              <a:rPr lang="en-CA" dirty="0">
                <a:solidFill>
                  <a:schemeClr val="tx1"/>
                </a:solidFill>
              </a:rPr>
              <a:t> variable which points us to the top element</a:t>
            </a:r>
          </a:p>
          <a:p>
            <a:pPr lvl="1"/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	  Push 7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	  Pop 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C88583-DB34-4A72-A579-41EFEE191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136400"/>
            <a:ext cx="1677000" cy="1273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A6DAB1-A393-4DE3-A770-F5BBFA226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600" y="4099824"/>
            <a:ext cx="2012400" cy="126093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88F24C7-8DB0-4A5D-8FEF-1549FB4B8298}"/>
              </a:ext>
            </a:extLst>
          </p:cNvPr>
          <p:cNvSpPr/>
          <p:nvPr/>
        </p:nvSpPr>
        <p:spPr>
          <a:xfrm>
            <a:off x="3277525" y="4495800"/>
            <a:ext cx="1447800" cy="17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43A1C26-CE28-46DE-92D8-A0015064173A}"/>
              </a:ext>
            </a:extLst>
          </p:cNvPr>
          <p:cNvSpPr/>
          <p:nvPr/>
        </p:nvSpPr>
        <p:spPr>
          <a:xfrm rot="10800000">
            <a:off x="3276601" y="4974336"/>
            <a:ext cx="1447800" cy="17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052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A problem to consider: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Write a class definition for </a:t>
            </a:r>
            <a:r>
              <a:rPr lang="en-CA" dirty="0" err="1">
                <a:solidFill>
                  <a:schemeClr val="tx1"/>
                </a:solidFill>
              </a:rPr>
              <a:t>StackInt</a:t>
            </a:r>
            <a:r>
              <a:rPr lang="en-CA" dirty="0">
                <a:solidFill>
                  <a:schemeClr val="tx1"/>
                </a:solidFill>
              </a:rPr>
              <a:t>, a stack of integers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You must include the methods push, pop, </a:t>
            </a:r>
            <a:r>
              <a:rPr lang="en-CA" dirty="0" err="1">
                <a:solidFill>
                  <a:schemeClr val="tx1"/>
                </a:solidFill>
              </a:rPr>
              <a:t>toString</a:t>
            </a:r>
            <a:r>
              <a:rPr lang="en-CA" dirty="0">
                <a:solidFill>
                  <a:schemeClr val="tx1"/>
                </a:solidFill>
              </a:rPr>
              <a:t>, and </a:t>
            </a:r>
            <a:r>
              <a:rPr lang="en-CA" dirty="0" err="1">
                <a:solidFill>
                  <a:schemeClr val="tx1"/>
                </a:solidFill>
              </a:rPr>
              <a:t>isEmpty</a:t>
            </a:r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81328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Node as an Inner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92500"/>
          </a:bodyPr>
          <a:lstStyle/>
          <a:p>
            <a:r>
              <a:rPr lang="en-CA" dirty="0">
                <a:solidFill>
                  <a:schemeClr val="tx1"/>
                </a:solidFill>
              </a:rPr>
              <a:t>Note that the linked list class as we have been discussing is dependent on an external node class</a:t>
            </a:r>
          </a:p>
          <a:p>
            <a:r>
              <a:rPr lang="en-CA" dirty="0">
                <a:solidFill>
                  <a:schemeClr val="tx1"/>
                </a:solidFill>
              </a:rPr>
              <a:t>A linked list or similar data structure can be made </a:t>
            </a:r>
            <a:r>
              <a:rPr lang="en-CA" dirty="0">
                <a:solidFill>
                  <a:srgbClr val="FF0000"/>
                </a:solidFill>
              </a:rPr>
              <a:t>self-contained</a:t>
            </a:r>
            <a:r>
              <a:rPr lang="en-CA" dirty="0">
                <a:solidFill>
                  <a:schemeClr val="tx1"/>
                </a:solidFill>
              </a:rPr>
              <a:t> by making the node class an inner class</a:t>
            </a:r>
          </a:p>
          <a:p>
            <a:r>
              <a:rPr lang="en-CA" dirty="0">
                <a:solidFill>
                  <a:schemeClr val="tx1"/>
                </a:solidFill>
              </a:rPr>
              <a:t>A node inner class should be made private, unless it is to be used elsewhere as well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This can simplify the definition of the node class by </a:t>
            </a:r>
            <a:r>
              <a:rPr lang="en-CA" dirty="0">
                <a:solidFill>
                  <a:srgbClr val="FF0000"/>
                </a:solidFill>
              </a:rPr>
              <a:t>eliminating the need for accessor and </a:t>
            </a:r>
            <a:r>
              <a:rPr lang="en-CA" dirty="0" err="1">
                <a:solidFill>
                  <a:srgbClr val="FF0000"/>
                </a:solidFill>
              </a:rPr>
              <a:t>mutator</a:t>
            </a:r>
            <a:r>
              <a:rPr lang="en-CA" dirty="0">
                <a:solidFill>
                  <a:srgbClr val="FF0000"/>
                </a:solidFill>
              </a:rPr>
              <a:t> methods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Since the instance variables are private, they can be accessed directly from methods of the outer class </a:t>
            </a:r>
            <a:r>
              <a:rPr lang="en-CA" dirty="0">
                <a:solidFill>
                  <a:srgbClr val="FF0000"/>
                </a:solidFill>
              </a:rPr>
              <a:t>without causing a privacy leak</a:t>
            </a:r>
          </a:p>
        </p:txBody>
      </p:sp>
    </p:spTree>
    <p:extLst>
      <p:ext uri="{BB962C8B-B14F-4D97-AF65-F5344CB8AC3E}">
        <p14:creationId xmlns:p14="http://schemas.microsoft.com/office/powerpoint/2010/main" val="33260142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Spot the Privacy Leak!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55000" lnSpcReduction="20000"/>
          </a:bodyPr>
          <a:lstStyle/>
          <a:p>
            <a:r>
              <a:rPr lang="en-CA" dirty="0">
                <a:solidFill>
                  <a:schemeClr val="tx1"/>
                </a:solidFill>
              </a:rPr>
              <a:t>Suppose you define a Node class as follows: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public class Node{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Node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value, 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</a:t>
            </a:r>
            <a:r>
              <a:rPr lang="en-CA" dirty="0" err="1">
                <a:solidFill>
                  <a:schemeClr val="tx1"/>
                </a:solidFill>
              </a:rPr>
              <a:t>getValue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 </a:t>
            </a:r>
            <a:r>
              <a:rPr lang="en-CA" dirty="0" err="1">
                <a:solidFill>
                  <a:schemeClr val="tx1"/>
                </a:solidFill>
              </a:rPr>
              <a:t>getNext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setValue</a:t>
            </a:r>
            <a:r>
              <a:rPr lang="en-CA" dirty="0">
                <a:solidFill>
                  <a:schemeClr val="tx1"/>
                </a:solidFill>
              </a:rPr>
              <a:t>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setNext</a:t>
            </a:r>
            <a:r>
              <a:rPr lang="en-CA" dirty="0">
                <a:solidFill>
                  <a:schemeClr val="tx1"/>
                </a:solidFill>
              </a:rPr>
              <a:t>(Node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646264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Spot the Privacy Leak!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55000" lnSpcReduction="20000"/>
          </a:bodyPr>
          <a:lstStyle/>
          <a:p>
            <a:r>
              <a:rPr lang="en-CA" dirty="0">
                <a:solidFill>
                  <a:schemeClr val="tx1"/>
                </a:solidFill>
              </a:rPr>
              <a:t>Suppose you define a Node class as follows: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public class Node{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private Node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value, 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</a:t>
            </a:r>
            <a:r>
              <a:rPr lang="en-CA" dirty="0" err="1">
                <a:solidFill>
                  <a:schemeClr val="tx1"/>
                </a:solidFill>
              </a:rPr>
              <a:t>getValue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Node </a:t>
            </a:r>
            <a:r>
              <a:rPr lang="en-CA" dirty="0" err="1">
                <a:solidFill>
                  <a:schemeClr val="tx1"/>
                </a:solidFill>
              </a:rPr>
              <a:t>getNext</a:t>
            </a:r>
            <a:r>
              <a:rPr lang="en-CA" dirty="0">
                <a:solidFill>
                  <a:schemeClr val="tx1"/>
                </a:solidFill>
              </a:rPr>
              <a:t>(){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return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setValue</a:t>
            </a:r>
            <a:r>
              <a:rPr lang="en-CA" dirty="0">
                <a:solidFill>
                  <a:schemeClr val="tx1"/>
                </a:solidFill>
              </a:rPr>
              <a:t>(</a:t>
            </a:r>
            <a:r>
              <a:rPr lang="en-CA" dirty="0" err="1">
                <a:solidFill>
                  <a:schemeClr val="tx1"/>
                </a:solidFill>
              </a:rPr>
              <a:t>int</a:t>
            </a:r>
            <a:r>
              <a:rPr lang="en-CA" dirty="0">
                <a:solidFill>
                  <a:schemeClr val="tx1"/>
                </a:solidFill>
              </a:rPr>
              <a:t> value){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this.value</a:t>
            </a:r>
            <a:r>
              <a:rPr lang="en-CA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public void </a:t>
            </a:r>
            <a:r>
              <a:rPr lang="en-CA" dirty="0" err="1">
                <a:solidFill>
                  <a:schemeClr val="tx1"/>
                </a:solidFill>
              </a:rPr>
              <a:t>setNext</a:t>
            </a:r>
            <a:r>
              <a:rPr lang="en-CA" dirty="0">
                <a:solidFill>
                  <a:schemeClr val="tx1"/>
                </a:solidFill>
              </a:rPr>
              <a:t>(Node next){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	</a:t>
            </a:r>
            <a:r>
              <a:rPr lang="en-CA" dirty="0" err="1">
                <a:solidFill>
                  <a:schemeClr val="tx1"/>
                </a:solidFill>
              </a:rPr>
              <a:t>this.next</a:t>
            </a:r>
            <a:r>
              <a:rPr lang="en-CA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}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67E5B4-EC47-448E-BA12-1FE8665CB6DA}"/>
              </a:ext>
            </a:extLst>
          </p:cNvPr>
          <p:cNvSpPr/>
          <p:nvPr/>
        </p:nvSpPr>
        <p:spPr>
          <a:xfrm>
            <a:off x="1524000" y="3886200"/>
            <a:ext cx="25908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479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Pitfall: Privacy Leaks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original node and linked list classes we have so far discussed have a dangerous flaw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node class accessor method </a:t>
            </a:r>
            <a:r>
              <a:rPr lang="en-CA" dirty="0" err="1">
                <a:solidFill>
                  <a:schemeClr val="tx1"/>
                </a:solidFill>
              </a:rPr>
              <a:t>getNext</a:t>
            </a:r>
            <a:r>
              <a:rPr lang="en-CA" dirty="0">
                <a:solidFill>
                  <a:schemeClr val="tx1"/>
                </a:solidFill>
              </a:rPr>
              <a:t> returns a reference to a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Recall that if a method returns an instance variable of a mutable class type, then the private restriction on the instance variable can easily be bypassed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easiest way to fix this problem would be to make the node class a private inner class in the linked list class</a:t>
            </a:r>
          </a:p>
          <a:p>
            <a:pPr lvl="1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Why can’t we use new Node() like we would have done in the past in this case?</a:t>
            </a:r>
          </a:p>
        </p:txBody>
      </p:sp>
    </p:spTree>
    <p:extLst>
      <p:ext uri="{BB962C8B-B14F-4D97-AF65-F5344CB8AC3E}">
        <p14:creationId xmlns:p14="http://schemas.microsoft.com/office/powerpoint/2010/main" val="3711498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7B8E93-10CA-44FD-8E3E-BF13D1985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345" y="1752600"/>
            <a:ext cx="748531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39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Java Linked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simplest kind of linked data structure is a </a:t>
            </a:r>
            <a:r>
              <a:rPr lang="en-CA" dirty="0">
                <a:solidFill>
                  <a:srgbClr val="FF0000"/>
                </a:solidFill>
              </a:rPr>
              <a:t>linked list</a:t>
            </a:r>
          </a:p>
          <a:p>
            <a:r>
              <a:rPr lang="en-CA" dirty="0">
                <a:solidFill>
                  <a:schemeClr val="tx1"/>
                </a:solidFill>
              </a:rPr>
              <a:t>A linked list consists of a single chain of nodes, each connected to the next by a link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first node is called the </a:t>
            </a:r>
            <a:r>
              <a:rPr lang="en-CA" dirty="0">
                <a:solidFill>
                  <a:srgbClr val="FF0000"/>
                </a:solidFill>
              </a:rPr>
              <a:t>head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last node serves as an end marker</a:t>
            </a:r>
          </a:p>
        </p:txBody>
      </p:sp>
    </p:spTree>
    <p:extLst>
      <p:ext uri="{BB962C8B-B14F-4D97-AF65-F5344CB8AC3E}">
        <p14:creationId xmlns:p14="http://schemas.microsoft.com/office/powerpoint/2010/main" val="29056199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00D067-DAC3-4DE8-ACCE-50A130148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23864"/>
            <a:ext cx="7772400" cy="458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797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C58098-4570-470D-A85E-5FDA51A59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129" y="1752600"/>
            <a:ext cx="723974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979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C58098-4570-470D-A85E-5FDA51A59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129" y="1752600"/>
            <a:ext cx="7239742" cy="4724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3C47C2-E782-48A6-B5CA-9B05FC729B91}"/>
              </a:ext>
            </a:extLst>
          </p:cNvPr>
          <p:cNvSpPr/>
          <p:nvPr/>
        </p:nvSpPr>
        <p:spPr>
          <a:xfrm>
            <a:off x="2295144" y="3048000"/>
            <a:ext cx="22860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0125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For Comparison…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3408CC-6B5A-4D54-914A-8A654FF10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2337350"/>
            <a:ext cx="7772400" cy="3554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CAE2F3-1445-43FE-B803-F553D01B2140}"/>
              </a:ext>
            </a:extLst>
          </p:cNvPr>
          <p:cNvSpPr/>
          <p:nvPr/>
        </p:nvSpPr>
        <p:spPr>
          <a:xfrm>
            <a:off x="2209800" y="4267200"/>
            <a:ext cx="22860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049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32B48D-3295-4B4D-9D61-FA2E8CF21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4AC9C7-BD87-4FF1-8526-D64B2AE89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323652"/>
            <a:ext cx="7845836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1586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32B48D-3295-4B4D-9D61-FA2E8CF21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1A1590-7414-480E-9F0E-645047927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57" y="1948642"/>
            <a:ext cx="7820809" cy="42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045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Linked List Class</a:t>
            </a:r>
            <a:br>
              <a:rPr lang="en-CA" sz="3600" dirty="0"/>
            </a:br>
            <a:r>
              <a:rPr lang="en-CA" sz="3600" dirty="0"/>
              <a:t>with a Node Inner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32B48D-3295-4B4D-9D61-FA2E8CF21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548BF4-B84B-4E1F-8052-6785AEA61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83" y="1859070"/>
            <a:ext cx="6839534" cy="443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9018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Some Useful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Node (obviously)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In the next example, instead of a String value the Node will contain an Object</a:t>
            </a:r>
          </a:p>
          <a:p>
            <a:r>
              <a:rPr lang="en-CA" dirty="0" err="1">
                <a:solidFill>
                  <a:schemeClr val="tx1"/>
                </a:solidFill>
              </a:rPr>
              <a:t>ListGeneral</a:t>
            </a:r>
            <a:endParaRPr lang="en-CA" dirty="0">
              <a:solidFill>
                <a:schemeClr val="tx1"/>
              </a:solidFill>
            </a:endParaRPr>
          </a:p>
          <a:p>
            <a:pPr lvl="1"/>
            <a:r>
              <a:rPr lang="en-CA" dirty="0">
                <a:solidFill>
                  <a:schemeClr val="tx1"/>
                </a:solidFill>
              </a:rPr>
              <a:t>Creates a linked list that can be of any object type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How? Its node class has an Object variable for the value stored in the node</a:t>
            </a:r>
          </a:p>
          <a:p>
            <a:pPr lvl="2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Not the best way to do this… any idea what we should do instead?</a:t>
            </a:r>
          </a:p>
        </p:txBody>
      </p:sp>
    </p:spTree>
    <p:extLst>
      <p:ext uri="{BB962C8B-B14F-4D97-AF65-F5344CB8AC3E}">
        <p14:creationId xmlns:p14="http://schemas.microsoft.com/office/powerpoint/2010/main" val="6391922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Node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Autofit/>
          </a:bodyPr>
          <a:lstStyle/>
          <a:p>
            <a:pPr marL="68580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class Node{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private Object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private Node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Node(Object value, Node </a:t>
            </a:r>
            <a:r>
              <a:rPr lang="en-CA" sz="1200" dirty="0" err="1">
                <a:solidFill>
                  <a:schemeClr val="tx1"/>
                </a:solidFill>
              </a:rPr>
              <a:t>nextNode</a:t>
            </a:r>
            <a:r>
              <a:rPr lang="en-CA" sz="1200" dirty="0">
                <a:solidFill>
                  <a:schemeClr val="tx1"/>
                </a:solidFill>
              </a:rPr>
              <a:t>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this.value</a:t>
            </a:r>
            <a:r>
              <a:rPr lang="en-CA" sz="1200" dirty="0">
                <a:solidFill>
                  <a:schemeClr val="tx1"/>
                </a:solidFill>
              </a:rPr>
              <a:t> = value;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this.next</a:t>
            </a:r>
            <a:r>
              <a:rPr lang="en-CA" sz="1200" dirty="0">
                <a:solidFill>
                  <a:schemeClr val="tx1"/>
                </a:solidFill>
              </a:rPr>
              <a:t> = </a:t>
            </a:r>
            <a:r>
              <a:rPr lang="en-CA" sz="1200" dirty="0" err="1">
                <a:solidFill>
                  <a:schemeClr val="tx1"/>
                </a:solidFill>
              </a:rPr>
              <a:t>nextNode</a:t>
            </a:r>
            <a:r>
              <a:rPr lang="en-CA" sz="1200" dirty="0">
                <a:solidFill>
                  <a:schemeClr val="tx1"/>
                </a:solidFill>
              </a:rPr>
              <a:t>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Object </a:t>
            </a:r>
            <a:r>
              <a:rPr lang="en-CA" sz="1200" dirty="0" err="1">
                <a:solidFill>
                  <a:schemeClr val="tx1"/>
                </a:solidFill>
              </a:rPr>
              <a:t>getValue</a:t>
            </a:r>
            <a:r>
              <a:rPr lang="en-CA" sz="1200" dirty="0">
                <a:solidFill>
                  <a:schemeClr val="tx1"/>
                </a:solidFill>
              </a:rPr>
              <a:t>(){</a:t>
            </a:r>
          </a:p>
          <a:p>
            <a:pPr marL="640080" lvl="2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return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Node </a:t>
            </a:r>
            <a:r>
              <a:rPr lang="en-CA" sz="1200" dirty="0" err="1">
                <a:solidFill>
                  <a:schemeClr val="tx1"/>
                </a:solidFill>
              </a:rPr>
              <a:t>getNext</a:t>
            </a:r>
            <a:r>
              <a:rPr lang="en-CA" sz="1200" dirty="0">
                <a:solidFill>
                  <a:schemeClr val="tx1"/>
                </a:solidFill>
              </a:rPr>
              <a:t>(){</a:t>
            </a:r>
          </a:p>
          <a:p>
            <a:pPr marL="640080" lvl="2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return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void </a:t>
            </a:r>
            <a:r>
              <a:rPr lang="en-CA" sz="1200" dirty="0" err="1">
                <a:solidFill>
                  <a:schemeClr val="tx1"/>
                </a:solidFill>
              </a:rPr>
              <a:t>setValue</a:t>
            </a:r>
            <a:r>
              <a:rPr lang="en-CA" sz="1200" dirty="0">
                <a:solidFill>
                  <a:schemeClr val="tx1"/>
                </a:solidFill>
              </a:rPr>
              <a:t>(Object value){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this.value</a:t>
            </a:r>
            <a:r>
              <a:rPr lang="en-CA" sz="1200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void </a:t>
            </a:r>
            <a:r>
              <a:rPr lang="en-CA" sz="1200" dirty="0" err="1">
                <a:solidFill>
                  <a:schemeClr val="tx1"/>
                </a:solidFill>
              </a:rPr>
              <a:t>setNext</a:t>
            </a:r>
            <a:r>
              <a:rPr lang="en-CA" sz="1200" dirty="0">
                <a:solidFill>
                  <a:schemeClr val="tx1"/>
                </a:solidFill>
              </a:rPr>
              <a:t>(Node next){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this.next</a:t>
            </a:r>
            <a:r>
              <a:rPr lang="en-CA" sz="1200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68580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4212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Node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Autofit/>
          </a:bodyPr>
          <a:lstStyle/>
          <a:p>
            <a:pPr marL="68580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class Node{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rgbClr val="FF0000"/>
                </a:solidFill>
              </a:rPr>
              <a:t>private Object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private Node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Node(</a:t>
            </a:r>
            <a:r>
              <a:rPr lang="en-CA" sz="1200" dirty="0">
                <a:solidFill>
                  <a:srgbClr val="FF0000"/>
                </a:solidFill>
              </a:rPr>
              <a:t>Object</a:t>
            </a:r>
            <a:r>
              <a:rPr lang="en-CA" sz="1200" dirty="0">
                <a:solidFill>
                  <a:schemeClr val="tx1"/>
                </a:solidFill>
              </a:rPr>
              <a:t> value, Node </a:t>
            </a:r>
            <a:r>
              <a:rPr lang="en-CA" sz="1200" dirty="0" err="1">
                <a:solidFill>
                  <a:schemeClr val="tx1"/>
                </a:solidFill>
              </a:rPr>
              <a:t>nextNode</a:t>
            </a:r>
            <a:r>
              <a:rPr lang="en-CA" sz="1200" dirty="0">
                <a:solidFill>
                  <a:schemeClr val="tx1"/>
                </a:solidFill>
              </a:rPr>
              <a:t>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this.value</a:t>
            </a:r>
            <a:r>
              <a:rPr lang="en-CA" sz="1200" dirty="0">
                <a:solidFill>
                  <a:schemeClr val="tx1"/>
                </a:solidFill>
              </a:rPr>
              <a:t> = value;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this.next</a:t>
            </a:r>
            <a:r>
              <a:rPr lang="en-CA" sz="1200" dirty="0">
                <a:solidFill>
                  <a:schemeClr val="tx1"/>
                </a:solidFill>
              </a:rPr>
              <a:t> = </a:t>
            </a:r>
            <a:r>
              <a:rPr lang="en-CA" sz="1200" dirty="0" err="1">
                <a:solidFill>
                  <a:schemeClr val="tx1"/>
                </a:solidFill>
              </a:rPr>
              <a:t>nextNode</a:t>
            </a:r>
            <a:r>
              <a:rPr lang="en-CA" sz="1200" dirty="0">
                <a:solidFill>
                  <a:schemeClr val="tx1"/>
                </a:solidFill>
              </a:rPr>
              <a:t>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</a:t>
            </a:r>
            <a:r>
              <a:rPr lang="en-CA" sz="1200" dirty="0">
                <a:solidFill>
                  <a:srgbClr val="FF0000"/>
                </a:solidFill>
              </a:rPr>
              <a:t>Object</a:t>
            </a:r>
            <a:r>
              <a:rPr lang="en-CA" sz="1200" dirty="0">
                <a:solidFill>
                  <a:schemeClr val="tx1"/>
                </a:solidFill>
              </a:rPr>
              <a:t> </a:t>
            </a:r>
            <a:r>
              <a:rPr lang="en-CA" sz="1200" dirty="0" err="1">
                <a:solidFill>
                  <a:schemeClr val="tx1"/>
                </a:solidFill>
              </a:rPr>
              <a:t>getValue</a:t>
            </a:r>
            <a:r>
              <a:rPr lang="en-CA" sz="1200" dirty="0">
                <a:solidFill>
                  <a:schemeClr val="tx1"/>
                </a:solidFill>
              </a:rPr>
              <a:t>(){</a:t>
            </a:r>
          </a:p>
          <a:p>
            <a:pPr marL="640080" lvl="2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return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Node </a:t>
            </a:r>
            <a:r>
              <a:rPr lang="en-CA" sz="1200" dirty="0" err="1">
                <a:solidFill>
                  <a:schemeClr val="tx1"/>
                </a:solidFill>
              </a:rPr>
              <a:t>getNext</a:t>
            </a:r>
            <a:r>
              <a:rPr lang="en-CA" sz="1200" dirty="0">
                <a:solidFill>
                  <a:schemeClr val="tx1"/>
                </a:solidFill>
              </a:rPr>
              <a:t>(){</a:t>
            </a:r>
          </a:p>
          <a:p>
            <a:pPr marL="640080" lvl="2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return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void </a:t>
            </a:r>
            <a:r>
              <a:rPr lang="en-CA" sz="1200" dirty="0" err="1">
                <a:solidFill>
                  <a:schemeClr val="tx1"/>
                </a:solidFill>
              </a:rPr>
              <a:t>setValue</a:t>
            </a:r>
            <a:r>
              <a:rPr lang="en-CA" sz="1200" dirty="0">
                <a:solidFill>
                  <a:schemeClr val="tx1"/>
                </a:solidFill>
              </a:rPr>
              <a:t>(</a:t>
            </a:r>
            <a:r>
              <a:rPr lang="en-CA" sz="1200" dirty="0">
                <a:solidFill>
                  <a:srgbClr val="FF0000"/>
                </a:solidFill>
              </a:rPr>
              <a:t>Object</a:t>
            </a:r>
            <a:r>
              <a:rPr lang="en-CA" sz="1200" dirty="0">
                <a:solidFill>
                  <a:schemeClr val="tx1"/>
                </a:solidFill>
              </a:rPr>
              <a:t> value){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this.value</a:t>
            </a:r>
            <a:r>
              <a:rPr lang="en-CA" sz="1200" dirty="0">
                <a:solidFill>
                  <a:schemeClr val="tx1"/>
                </a:solidFill>
              </a:rPr>
              <a:t> = value;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public void </a:t>
            </a:r>
            <a:r>
              <a:rPr lang="en-CA" sz="1200" dirty="0" err="1">
                <a:solidFill>
                  <a:schemeClr val="tx1"/>
                </a:solidFill>
              </a:rPr>
              <a:t>setNext</a:t>
            </a:r>
            <a:r>
              <a:rPr lang="en-CA" sz="1200" dirty="0">
                <a:solidFill>
                  <a:schemeClr val="tx1"/>
                </a:solidFill>
              </a:rPr>
              <a:t>(Node next){</a:t>
            </a:r>
          </a:p>
          <a:p>
            <a:pPr marL="640080" lvl="2" indent="0">
              <a:buNone/>
            </a:pPr>
            <a:r>
              <a:rPr lang="en-CA" sz="1200" dirty="0" err="1">
                <a:solidFill>
                  <a:schemeClr val="tx1"/>
                </a:solidFill>
              </a:rPr>
              <a:t>this.next</a:t>
            </a:r>
            <a:r>
              <a:rPr lang="en-CA" sz="1200" dirty="0">
                <a:solidFill>
                  <a:schemeClr val="tx1"/>
                </a:solidFill>
              </a:rPr>
              <a:t> = next;</a:t>
            </a:r>
          </a:p>
          <a:p>
            <a:pPr marL="365760" lvl="1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  <a:p>
            <a:pPr marL="68580" indent="0">
              <a:buNone/>
            </a:pPr>
            <a:r>
              <a:rPr lang="en-CA" sz="1200" dirty="0">
                <a:solidFill>
                  <a:schemeClr val="tx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42818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Nodes and Link in a Linked List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592028-7824-4281-8675-A0F3FEBE6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975" y="1828800"/>
            <a:ext cx="6181773" cy="434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8306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Class </a:t>
            </a:r>
            <a:r>
              <a:rPr lang="en-CA" sz="3600" dirty="0" err="1"/>
              <a:t>ListGeneral</a:t>
            </a:r>
            <a:endParaRPr lang="en-CA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Let’s look at some sample code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Some Notes: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It uses the Node class from the previous slide, so the values stored in the list can be any object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It has a method </a:t>
            </a:r>
            <a:r>
              <a:rPr lang="en-CA" dirty="0" err="1">
                <a:solidFill>
                  <a:schemeClr val="tx1"/>
                </a:solidFill>
              </a:rPr>
              <a:t>addBeforeCurrent</a:t>
            </a:r>
            <a:r>
              <a:rPr lang="en-CA" dirty="0">
                <a:solidFill>
                  <a:schemeClr val="tx1"/>
                </a:solidFill>
              </a:rPr>
              <a:t> and another called </a:t>
            </a:r>
            <a:r>
              <a:rPr lang="en-CA" dirty="0" err="1">
                <a:solidFill>
                  <a:schemeClr val="tx1"/>
                </a:solidFill>
              </a:rPr>
              <a:t>addAfterCurrent</a:t>
            </a:r>
            <a:r>
              <a:rPr lang="en-CA" dirty="0">
                <a:solidFill>
                  <a:schemeClr val="tx1"/>
                </a:solidFill>
              </a:rPr>
              <a:t> that allows you to add elements before or after the current node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It has </a:t>
            </a:r>
            <a:r>
              <a:rPr lang="en-CA" dirty="0" err="1">
                <a:solidFill>
                  <a:schemeClr val="tx1"/>
                </a:solidFill>
              </a:rPr>
              <a:t>currentNode</a:t>
            </a:r>
            <a:r>
              <a:rPr lang="en-CA" dirty="0">
                <a:solidFill>
                  <a:schemeClr val="tx1"/>
                </a:solidFill>
              </a:rPr>
              <a:t> and </a:t>
            </a:r>
            <a:r>
              <a:rPr lang="en-CA" dirty="0" err="1">
                <a:solidFill>
                  <a:schemeClr val="tx1"/>
                </a:solidFill>
              </a:rPr>
              <a:t>previousNode</a:t>
            </a:r>
            <a:r>
              <a:rPr lang="en-CA" dirty="0">
                <a:solidFill>
                  <a:schemeClr val="tx1"/>
                </a:solidFill>
              </a:rPr>
              <a:t> instance variables to aid in traversing and manipulation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It has methods for traversing the list, restarting the list, and detecting the end of the list</a:t>
            </a:r>
          </a:p>
          <a:p>
            <a:pPr lvl="2"/>
            <a:endParaRPr lang="en-CA" dirty="0">
              <a:solidFill>
                <a:schemeClr val="tx1"/>
              </a:solidFill>
            </a:endParaRPr>
          </a:p>
          <a:p>
            <a:pPr lvl="2"/>
            <a:endParaRPr lang="en-CA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3348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As I mentioned previously, storing an Object instance variable in a node is not a good way to do things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You typically want the entire collection to be of the same type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Makes values comparable, sortable, handled in the same way, etc.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Using Object is not what we call “type-safe”</a:t>
            </a:r>
          </a:p>
          <a:p>
            <a:pPr lvl="2"/>
            <a:r>
              <a:rPr lang="en-CA" dirty="0">
                <a:solidFill>
                  <a:schemeClr val="tx1"/>
                </a:solidFill>
              </a:rPr>
              <a:t>You can miss a cast or a class check and give yourself a run-time error that does not show up at compilation</a:t>
            </a:r>
          </a:p>
          <a:p>
            <a:r>
              <a:rPr lang="en-CA" dirty="0">
                <a:solidFill>
                  <a:schemeClr val="tx1"/>
                </a:solidFill>
              </a:rPr>
              <a:t>So, the solution? </a:t>
            </a:r>
            <a:r>
              <a:rPr lang="en-CA" dirty="0">
                <a:solidFill>
                  <a:srgbClr val="FF0000"/>
                </a:solidFill>
              </a:rPr>
              <a:t>Use generics.</a:t>
            </a:r>
          </a:p>
        </p:txBody>
      </p:sp>
    </p:spTree>
    <p:extLst>
      <p:ext uri="{BB962C8B-B14F-4D97-AF65-F5344CB8AC3E}">
        <p14:creationId xmlns:p14="http://schemas.microsoft.com/office/powerpoint/2010/main" val="3418362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92500"/>
          </a:bodyPr>
          <a:lstStyle/>
          <a:p>
            <a:r>
              <a:rPr lang="en-CA" dirty="0">
                <a:solidFill>
                  <a:schemeClr val="tx1"/>
                </a:solidFill>
              </a:rPr>
              <a:t>A linked list can be created whose Node class has a type parameter T for the type of data stored in the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Therefore, it can hold objects of any class type, including types that contain multiple instance variables</a:t>
            </a:r>
          </a:p>
          <a:p>
            <a:r>
              <a:rPr lang="en-CA" dirty="0">
                <a:solidFill>
                  <a:schemeClr val="tx1"/>
                </a:solidFill>
              </a:rPr>
              <a:t>For the most part, this class can have the same methods, coded in basically the same way, as the previous linked list example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only difference is that a type parameter is used instead of an actual type for the data in the node</a:t>
            </a:r>
          </a:p>
          <a:p>
            <a:r>
              <a:rPr lang="en-CA" dirty="0">
                <a:solidFill>
                  <a:schemeClr val="tx1"/>
                </a:solidFill>
              </a:rPr>
              <a:t>You can add other useful methods too</a:t>
            </a:r>
          </a:p>
          <a:p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Let’s look at a code sample (same as the code in the next few slides)</a:t>
            </a:r>
          </a:p>
        </p:txBody>
      </p:sp>
    </p:spTree>
    <p:extLst>
      <p:ext uri="{BB962C8B-B14F-4D97-AF65-F5344CB8AC3E}">
        <p14:creationId xmlns:p14="http://schemas.microsoft.com/office/powerpoint/2010/main" val="20440073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D43A-20EA-42E9-90D7-DD4F86694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462" y="1911330"/>
            <a:ext cx="7162800" cy="440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430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724698-338B-4AD2-9212-47739C8E9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62" y="2057400"/>
            <a:ext cx="7772400" cy="378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458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4BD23C-5D93-45A2-81E4-E62EED8F2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209800"/>
            <a:ext cx="7924800" cy="357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155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BE209-6D3A-4771-B81D-9C7D1C770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192" y="1752600"/>
            <a:ext cx="6347339" cy="451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7728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00DDCE-22D3-4100-9C25-966A042DD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62" y="1942799"/>
            <a:ext cx="7696200" cy="43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87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8F40DA-0417-496F-A9E2-065D2A84D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61" y="1752600"/>
            <a:ext cx="7822202" cy="458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406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DCE73-CF15-4051-A89F-7A9F85FBB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361" y="2438400"/>
            <a:ext cx="7251001" cy="272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6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Simple Linked List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92500"/>
          </a:bodyPr>
          <a:lstStyle/>
          <a:p>
            <a:r>
              <a:rPr lang="en-CA" dirty="0">
                <a:solidFill>
                  <a:schemeClr val="tx1"/>
                </a:solidFill>
              </a:rPr>
              <a:t>In a linked list, each node is an object of a </a:t>
            </a:r>
            <a:r>
              <a:rPr lang="en-CA" dirty="0">
                <a:solidFill>
                  <a:srgbClr val="FF0000"/>
                </a:solidFill>
              </a:rPr>
              <a:t>node class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Note that each node is typically illustrated as a box </a:t>
            </a:r>
            <a:r>
              <a:rPr lang="en-CA" dirty="0">
                <a:solidFill>
                  <a:srgbClr val="FF0000"/>
                </a:solidFill>
              </a:rPr>
              <a:t>containing one or more pieces of data</a:t>
            </a:r>
          </a:p>
          <a:p>
            <a:r>
              <a:rPr lang="en-CA" dirty="0">
                <a:solidFill>
                  <a:schemeClr val="tx1"/>
                </a:solidFill>
              </a:rPr>
              <a:t>Each node contains data and a link to another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 piece of data is stored as an instance variable of the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Data is represented as information contained within the node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Links are implemented as references to a node stored in an instance variable of the node type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Links are typically illustrated as arrows that point to the node to which they link</a:t>
            </a:r>
          </a:p>
        </p:txBody>
      </p:sp>
    </p:spTree>
    <p:extLst>
      <p:ext uri="{BB962C8B-B14F-4D97-AF65-F5344CB8AC3E}">
        <p14:creationId xmlns:p14="http://schemas.microsoft.com/office/powerpoint/2010/main" val="8542405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979E09-28B6-47B4-B5A2-BAF3E1637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87" y="1981200"/>
            <a:ext cx="801962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5689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Generic Linked List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920A02-186A-49A7-89E2-03D46C165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28800"/>
            <a:ext cx="7772400" cy="363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679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Sample Data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7E27C-CCBB-47D4-8698-25C5090BB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62" y="1731264"/>
            <a:ext cx="8153400" cy="410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1139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Sample Data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886A5-F5BF-4898-885D-6F2407C25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61" y="1752600"/>
            <a:ext cx="7484401" cy="422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626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Generic Linked List Tester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84741C-6B06-4A91-B714-4C3EC2231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729969"/>
            <a:ext cx="7772400" cy="368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476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A Generic Linked List Tester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7D7A3E7-5F51-4563-A8DF-6F07123932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83487"/>
            <a:ext cx="7772400" cy="299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113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Equals Method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A0C14E-21A0-466F-83FF-5E04F10D0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81632"/>
            <a:ext cx="7772400" cy="352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6390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Equals Method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3B8476-97D2-4DBF-9E69-7DB959F66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49C188-958F-4959-BA11-D9F5B6987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905000"/>
            <a:ext cx="7924800" cy="346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115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 fontScale="92500" lnSpcReduction="20000"/>
          </a:bodyPr>
          <a:lstStyle/>
          <a:p>
            <a:r>
              <a:rPr lang="en-CA" dirty="0">
                <a:solidFill>
                  <a:schemeClr val="tx1"/>
                </a:solidFill>
              </a:rPr>
              <a:t>A collection of objects, such as the nodes of a linked list, must often be traversed in order to perform some action on each object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An </a:t>
            </a:r>
            <a:r>
              <a:rPr lang="en-CA" dirty="0">
                <a:solidFill>
                  <a:srgbClr val="FF0000"/>
                </a:solidFill>
              </a:rPr>
              <a:t>iterator</a:t>
            </a:r>
            <a:r>
              <a:rPr lang="en-CA" dirty="0">
                <a:solidFill>
                  <a:schemeClr val="tx1"/>
                </a:solidFill>
              </a:rPr>
              <a:t> is any object that enables a list to be traversed in this way</a:t>
            </a:r>
          </a:p>
          <a:p>
            <a:r>
              <a:rPr lang="en-CA" dirty="0">
                <a:solidFill>
                  <a:schemeClr val="tx1"/>
                </a:solidFill>
              </a:rPr>
              <a:t>A linked list class may be created that has an iterator inner class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If iterator variables are to be used outside the linked list class, then the iterator class would be made public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The linked list class would have an iterator method that returns an iterator for its calling object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Given a linked list named list, this can be done as follows: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	LinkedList2.List2Iterator </a:t>
            </a:r>
            <a:r>
              <a:rPr lang="en-CA" dirty="0" err="1">
                <a:solidFill>
                  <a:schemeClr val="tx1"/>
                </a:solidFill>
              </a:rPr>
              <a:t>i</a:t>
            </a:r>
            <a:r>
              <a:rPr lang="en-CA" dirty="0">
                <a:solidFill>
                  <a:schemeClr val="tx1"/>
                </a:solidFill>
              </a:rPr>
              <a:t> = </a:t>
            </a:r>
            <a:r>
              <a:rPr lang="en-CA" dirty="0" err="1">
                <a:solidFill>
                  <a:schemeClr val="tx1"/>
                </a:solidFill>
              </a:rPr>
              <a:t>list.iterator</a:t>
            </a:r>
            <a:r>
              <a:rPr lang="en-CA" dirty="0">
                <a:solidFill>
                  <a:schemeClr val="tx1"/>
                </a:solidFill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1279319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The basic methods used by an iterator are: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restart – Resets the iterator to the list’s beginning</a:t>
            </a:r>
          </a:p>
          <a:p>
            <a:pPr lvl="1"/>
            <a:r>
              <a:rPr lang="en-CA" dirty="0" err="1">
                <a:solidFill>
                  <a:schemeClr val="tx1"/>
                </a:solidFill>
              </a:rPr>
              <a:t>hasNext</a:t>
            </a:r>
            <a:r>
              <a:rPr lang="en-CA" dirty="0">
                <a:solidFill>
                  <a:schemeClr val="tx1"/>
                </a:solidFill>
              </a:rPr>
              <a:t> – Determines if there is another element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next – Gets the next item in the list</a:t>
            </a:r>
          </a:p>
        </p:txBody>
      </p:sp>
    </p:spTree>
    <p:extLst>
      <p:ext uri="{BB962C8B-B14F-4D97-AF65-F5344CB8AC3E}">
        <p14:creationId xmlns:p14="http://schemas.microsoft.com/office/powerpoint/2010/main" val="1737386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Node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B911E8-80B1-445A-B16C-D3AEE59F6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63363"/>
            <a:ext cx="7772400" cy="450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617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A10B4-63B1-4378-A969-5329A5CBF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45" y="1787013"/>
            <a:ext cx="8068234" cy="341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366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FDB5A0-4BFA-47BE-AF1C-C4773D1DED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412" y="1752600"/>
            <a:ext cx="761517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8587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0BF2B0-E10A-427A-A1A7-37C4F1639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676400"/>
            <a:ext cx="7772400" cy="387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267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3E4981-ECA1-4121-B5DD-AB97AC139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676400"/>
            <a:ext cx="7772400" cy="254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64872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D1C83-EDC2-4714-AA9E-45BD8D596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2" y="1757516"/>
            <a:ext cx="7848600" cy="347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765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Linked List with Iterator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062DCE-41DA-4AF3-8835-688DD0D20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681176"/>
            <a:ext cx="7772400" cy="38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2311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87CAB-A8AA-41D2-BF31-EA0503DA9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52600"/>
            <a:ext cx="7924800" cy="299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947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2E26B-C124-4F2B-8CB6-39F211047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582" y="1752600"/>
            <a:ext cx="7880559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5025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CBDF29-7F1A-41E0-8CB2-A7D895A1D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2" y="1674116"/>
            <a:ext cx="7848600" cy="381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9489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196242-3EAD-4AB4-B9A5-292AFD1EC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45" y="1600200"/>
            <a:ext cx="8068234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84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Node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BCD7FB-CFB9-4AF0-93D7-6D7916C73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514600"/>
            <a:ext cx="7696200" cy="259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4015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CD7FF-E3A4-446B-8EAF-096712196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35" y="1828800"/>
            <a:ext cx="7772400" cy="311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9716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Using the Iterator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endParaRPr lang="en-CA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D06AE-A926-402C-ACAF-11135E1EE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53" y="1752600"/>
            <a:ext cx="7953093" cy="324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414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Java has an interface called Iterator that specifies how Java would like an iterator to behave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Although the iterators we’ve seen so far do not satisfy the needs of this interface, they can be easily modified to do so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We’ll talk about this in a bit</a:t>
            </a:r>
          </a:p>
        </p:txBody>
      </p:sp>
    </p:spTree>
    <p:extLst>
      <p:ext uri="{BB962C8B-B14F-4D97-AF65-F5344CB8AC3E}">
        <p14:creationId xmlns:p14="http://schemas.microsoft.com/office/powerpoint/2010/main" val="5102017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Iterators – Adding</a:t>
            </a:r>
            <a:br>
              <a:rPr lang="en-CA" sz="3600" dirty="0"/>
            </a:br>
            <a:r>
              <a:rPr lang="en-CA" sz="3600" dirty="0"/>
              <a:t>and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Iterators are not commonly used to add or delete a node in a linked list, but they can certainly be used to do so</a:t>
            </a:r>
          </a:p>
          <a:p>
            <a:r>
              <a:rPr lang="en-CA" dirty="0">
                <a:solidFill>
                  <a:schemeClr val="tx1"/>
                </a:solidFill>
              </a:rPr>
              <a:t>Given iterator variables position and previous, the following two lines of code will delete the node at location position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Given that previous points to the node before position…</a:t>
            </a:r>
          </a:p>
          <a:p>
            <a:pPr lvl="1"/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 err="1">
                <a:solidFill>
                  <a:schemeClr val="tx1"/>
                </a:solidFill>
              </a:rPr>
              <a:t>previous.link</a:t>
            </a:r>
            <a:r>
              <a:rPr lang="en-CA" dirty="0">
                <a:solidFill>
                  <a:schemeClr val="tx1"/>
                </a:solidFill>
              </a:rPr>
              <a:t> = </a:t>
            </a:r>
            <a:r>
              <a:rPr lang="en-CA" dirty="0" err="1">
                <a:solidFill>
                  <a:schemeClr val="tx1"/>
                </a:solidFill>
              </a:rPr>
              <a:t>position.link</a:t>
            </a:r>
            <a:r>
              <a:rPr lang="en-CA" dirty="0">
                <a:solidFill>
                  <a:schemeClr val="tx1"/>
                </a:solidFill>
              </a:rPr>
              <a:t>;</a:t>
            </a: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position = </a:t>
            </a:r>
            <a:r>
              <a:rPr lang="en-CA" dirty="0" err="1">
                <a:solidFill>
                  <a:schemeClr val="tx1"/>
                </a:solidFill>
              </a:rPr>
              <a:t>position.link</a:t>
            </a:r>
            <a:r>
              <a:rPr lang="en-CA" dirty="0">
                <a:solidFill>
                  <a:schemeClr val="tx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96206516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Original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07E850-7193-496C-BCE3-C2629311E241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E87DEC-782A-4F60-A596-2775D5479BB2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4E7B-B507-4D92-B33C-E4F54165B96A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5D654F-27EF-46A2-9449-4CDD3C70844D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681F4B-1B4F-4DE4-B047-78F2FFB2A37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112778-D2EF-4F01-91CE-41226AEE5B3E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D158B8-331D-44B8-BD31-EE61E091EFED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EEC2E9-24E2-4F7D-A255-B64F90A05623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E98C6E-ADAA-485A-BB9E-C2A2A1D7C02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56FE6B-7874-43B5-B071-2D69BB64E2AF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B7432F-E9D6-4995-8058-E7B30BA4E0C2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DA74926-EEFC-4CBA-8B71-6DC316E82BFD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C303A8B-3101-42AC-AAE8-6473DCAFF18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E91923C-0682-46A3-BE7F-B1CD0C33F81E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657B11-1E4C-452B-BCC8-461E828237E3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DEF11F1-7DB4-455F-A8FC-CC4AB8197FD7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DAD99C0-86FA-4A67-AA87-0F8CE6EDBDCB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B6A0FD1-EB23-4E24-85A5-CED360159C18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91576A-42D8-407D-BB7E-85E41B718326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E4A545-5705-4AB7-846D-09E5C05EA60C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545199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Original List</a:t>
            </a:r>
          </a:p>
          <a:p>
            <a:r>
              <a:rPr lang="en-CA" dirty="0">
                <a:solidFill>
                  <a:srgbClr val="FF0000"/>
                </a:solidFill>
              </a:rPr>
              <a:t>These are current</a:t>
            </a:r>
            <a:br>
              <a:rPr lang="en-CA" dirty="0">
                <a:solidFill>
                  <a:srgbClr val="FF0000"/>
                </a:solidFill>
              </a:rPr>
            </a:br>
            <a:r>
              <a:rPr lang="en-CA" dirty="0">
                <a:solidFill>
                  <a:srgbClr val="FF0000"/>
                </a:solidFill>
              </a:rPr>
              <a:t>variables in the</a:t>
            </a:r>
            <a:br>
              <a:rPr lang="en-CA" dirty="0">
                <a:solidFill>
                  <a:srgbClr val="FF0000"/>
                </a:solidFill>
              </a:rPr>
            </a:br>
            <a:r>
              <a:rPr lang="en-CA" dirty="0">
                <a:solidFill>
                  <a:srgbClr val="FF0000"/>
                </a:solidFill>
              </a:rPr>
              <a:t>iterator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07E850-7193-496C-BCE3-C2629311E241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E87DEC-782A-4F60-A596-2775D5479BB2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4E7B-B507-4D92-B33C-E4F54165B96A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5D654F-27EF-46A2-9449-4CDD3C70844D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681F4B-1B4F-4DE4-B047-78F2FFB2A37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112778-D2EF-4F01-91CE-41226AEE5B3E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D158B8-331D-44B8-BD31-EE61E091EFED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EEC2E9-24E2-4F7D-A255-B64F90A05623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E98C6E-ADAA-485A-BB9E-C2A2A1D7C02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56FE6B-7874-43B5-B071-2D69BB64E2AF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B7432F-E9D6-4995-8058-E7B30BA4E0C2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DA74926-EEFC-4CBA-8B71-6DC316E82BFD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C303A8B-3101-42AC-AAE8-6473DCAFF18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E91923C-0682-46A3-BE7F-B1CD0C33F81E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657B11-1E4C-452B-BCC8-461E828237E3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DEF11F1-7DB4-455F-A8FC-CC4AB8197FD7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DAD99C0-86FA-4A67-AA87-0F8CE6EDBDCB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B6A0FD1-EB23-4E24-85A5-CED360159C18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91576A-42D8-407D-BB7E-85E41B718326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E4A545-5705-4AB7-846D-09E5C05EA60C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7E126A-2CA3-4071-B57E-7793E4BD569B}"/>
              </a:ext>
            </a:extLst>
          </p:cNvPr>
          <p:cNvSpPr/>
          <p:nvPr/>
        </p:nvSpPr>
        <p:spPr>
          <a:xfrm>
            <a:off x="4343400" y="1905000"/>
            <a:ext cx="1905000" cy="3124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5742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Original List</a:t>
            </a:r>
          </a:p>
          <a:p>
            <a:r>
              <a:rPr lang="en-CA" dirty="0">
                <a:solidFill>
                  <a:srgbClr val="FF0000"/>
                </a:solidFill>
              </a:rPr>
              <a:t>These are nodes</a:t>
            </a:r>
            <a:br>
              <a:rPr lang="en-CA" dirty="0">
                <a:solidFill>
                  <a:srgbClr val="FF0000"/>
                </a:solidFill>
              </a:rPr>
            </a:br>
            <a:r>
              <a:rPr lang="en-CA" dirty="0">
                <a:solidFill>
                  <a:srgbClr val="FF0000"/>
                </a:solidFill>
              </a:rPr>
              <a:t>in the linked list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07E850-7193-496C-BCE3-C2629311E241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E87DEC-782A-4F60-A596-2775D5479BB2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364E7B-B507-4D92-B33C-E4F54165B96A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5D654F-27EF-46A2-9449-4CDD3C70844D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681F4B-1B4F-4DE4-B047-78F2FFB2A37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112778-D2EF-4F01-91CE-41226AEE5B3E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D158B8-331D-44B8-BD31-EE61E091EFED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7EEC2E9-24E2-4F7D-A255-B64F90A05623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4E98C6E-ADAA-485A-BB9E-C2A2A1D7C02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56FE6B-7874-43B5-B071-2D69BB64E2AF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3B7432F-E9D6-4995-8058-E7B30BA4E0C2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DA74926-EEFC-4CBA-8B71-6DC316E82BFD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C303A8B-3101-42AC-AAE8-6473DCAFF18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E91923C-0682-46A3-BE7F-B1CD0C33F81E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657B11-1E4C-452B-BCC8-461E828237E3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DEF11F1-7DB4-455F-A8FC-CC4AB8197FD7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DAD99C0-86FA-4A67-AA87-0F8CE6EDBDCB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B6A0FD1-EB23-4E24-85A5-CED360159C18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91576A-42D8-407D-BB7E-85E41B718326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E4A545-5705-4AB7-846D-09E5C05EA60C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7E126A-2CA3-4071-B57E-7793E4BD569B}"/>
              </a:ext>
            </a:extLst>
          </p:cNvPr>
          <p:cNvSpPr/>
          <p:nvPr/>
        </p:nvSpPr>
        <p:spPr>
          <a:xfrm>
            <a:off x="6168432" y="1758434"/>
            <a:ext cx="2213567" cy="44899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0122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position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713834-FD30-478C-B1B2-906A27D279EA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14FA13-845C-4D18-8B00-10A0C1AA1184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57A0DDF-D657-4033-B579-FA089E593189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EB7F11B-CFDF-4F86-BCFD-9B11AAE5F4F2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09F68C1-AE90-4EC2-BC11-1CC708EEF4AE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6DFDA7-C7FF-4427-8CE0-55B786C635E8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F158750-E01D-49CB-B2A1-FA43F9042B7A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8E4359A-B6F3-484D-B692-94141CB95881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FE45297-6FCC-4256-AC65-DD05A0140EA6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8A4F862-D17F-44D3-A8C5-28409A340EB7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E90D24C-9B50-42A5-A7FB-EE3CDA4587E7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627CB81B-4210-4217-912A-A849C62B086A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5CB97D9-BB92-455A-92BA-6E30D44BD40F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8118C238-F6F8-4E20-BDCC-8BDBE5B4A910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0731B67-12D4-40FC-9AFB-1110D3DCA8DC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A9D42FD8-7E07-48DE-9164-E95913BF2B52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A19311A-DEFA-49CD-9E49-D1B7F5C3A63A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BF6C5D2-BBAD-4665-8F19-EDEC4E2709A5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49BAC0E-B9DF-42C7-A462-48681A2364AE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A42D591-D67B-43CE-9A55-2076754AE282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89534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rgbClr val="FF0000"/>
                </a:solidFill>
              </a:rPr>
              <a:t>previous.link</a:t>
            </a:r>
            <a:r>
              <a:rPr lang="en-CA" sz="2000" dirty="0">
                <a:solidFill>
                  <a:srgbClr val="FF0000"/>
                </a:solidFill>
              </a:rPr>
              <a:t> = </a:t>
            </a:r>
            <a:r>
              <a:rPr lang="en-CA" sz="2000" dirty="0" err="1">
                <a:solidFill>
                  <a:srgbClr val="FF0000"/>
                </a:solidFill>
              </a:rPr>
              <a:t>position.link</a:t>
            </a:r>
            <a:r>
              <a:rPr lang="en-CA" sz="2000" dirty="0">
                <a:solidFill>
                  <a:srgbClr val="FF0000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position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B31506-5C04-4D09-A660-846FEF4CD404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149907-EA3E-4F59-A3D0-A99B2AC4DD8F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A0B073-EF8D-4298-8D37-027A88B0CA37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876300" cy="19812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0B6739-CAB0-4B73-9D1F-013FDA8871AE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8661096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position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B31506-5C04-4D09-A660-846FEF4CD404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149907-EA3E-4F59-A3D0-A99B2AC4DD8F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A0B073-EF8D-4298-8D37-027A88B0CA37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87630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0B6739-CAB0-4B73-9D1F-013FDA8871AE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</p:cNvCxnSpPr>
          <p:nvPr/>
        </p:nvCxnSpPr>
        <p:spPr>
          <a:xfrm>
            <a:off x="4787774" y="4648200"/>
            <a:ext cx="148889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7374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A Node Class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0DCB5D-4AAA-4E64-B140-8CE1C5D73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5861" y="1905000"/>
            <a:ext cx="5940001" cy="41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63845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rgbClr val="FF0000"/>
                </a:solidFill>
              </a:rPr>
              <a:t>position = </a:t>
            </a:r>
            <a:r>
              <a:rPr lang="en-CA" sz="2000" dirty="0" err="1">
                <a:solidFill>
                  <a:srgbClr val="FF0000"/>
                </a:solidFill>
              </a:rPr>
              <a:t>position.link</a:t>
            </a:r>
            <a:r>
              <a:rPr lang="en-CA" sz="20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B31506-5C04-4D09-A660-846FEF4CD404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149907-EA3E-4F59-A3D0-A99B2AC4DD8F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A0B073-EF8D-4298-8D37-027A88B0CA37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87630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0B6739-CAB0-4B73-9D1F-013FDA8871AE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87774" y="4648200"/>
            <a:ext cx="1498726" cy="1143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987673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position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r>
              <a:rPr lang="en-CA" sz="2000" dirty="0">
                <a:solidFill>
                  <a:schemeClr val="tx1"/>
                </a:solidFill>
              </a:rPr>
              <a:t>What does this mean for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the node with socks?</a:t>
            </a:r>
          </a:p>
          <a:p>
            <a:r>
              <a:rPr lang="en-CA" sz="2000" dirty="0">
                <a:solidFill>
                  <a:schemeClr val="tx1"/>
                </a:solidFill>
              </a:rPr>
              <a:t>Since there is no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way to actually access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that variable anymore,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Java’s garbage collector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(yes that’s a real thing)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will determine that the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memory should be freed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for other variables</a:t>
            </a:r>
          </a:p>
          <a:p>
            <a:r>
              <a:rPr lang="en-CA" sz="2000" dirty="0">
                <a:solidFill>
                  <a:srgbClr val="FF0000"/>
                </a:solidFill>
              </a:rPr>
              <a:t>Socks is removed automatically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B31506-5C04-4D09-A660-846FEF4CD404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149907-EA3E-4F59-A3D0-A99B2AC4DD8F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A0B073-EF8D-4298-8D37-027A88B0CA37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87630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0B6739-CAB0-4B73-9D1F-013FDA8871AE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87774" y="4648200"/>
            <a:ext cx="1498726" cy="1143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78082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position = </a:t>
            </a:r>
            <a:r>
              <a:rPr lang="en-CA" sz="2000" dirty="0" err="1">
                <a:solidFill>
                  <a:schemeClr val="tx1"/>
                </a:solidFill>
              </a:rPr>
              <a:t>position.link</a:t>
            </a:r>
            <a:r>
              <a:rPr lang="en-CA" sz="2000" dirty="0">
                <a:solidFill>
                  <a:schemeClr val="tx1"/>
                </a:solidFill>
              </a:rPr>
              <a:t>;</a:t>
            </a: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r>
              <a:rPr lang="en-CA" sz="2000" dirty="0">
                <a:solidFill>
                  <a:schemeClr val="tx1"/>
                </a:solidFill>
              </a:rPr>
              <a:t>What does this mean for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the node with socks?</a:t>
            </a:r>
          </a:p>
          <a:p>
            <a:r>
              <a:rPr lang="en-CA" sz="2000" dirty="0">
                <a:solidFill>
                  <a:schemeClr val="tx1"/>
                </a:solidFill>
              </a:rPr>
              <a:t>Since there is no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way to actually access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that variable anymore,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Java’s garbage collector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(yes that’s a real thing)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will determine that the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memory should be freed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for other variables</a:t>
            </a:r>
          </a:p>
          <a:p>
            <a:r>
              <a:rPr lang="en-CA" sz="2000" dirty="0">
                <a:solidFill>
                  <a:schemeClr val="tx1"/>
                </a:solidFill>
              </a:rPr>
              <a:t>Socks is removed automatically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A0B073-EF8D-4298-8D37-027A88B0CA37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87630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4343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87774" y="4648200"/>
            <a:ext cx="1498726" cy="1143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4278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3505091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Iterators – Adding</a:t>
            </a:r>
            <a:br>
              <a:rPr lang="en-CA" sz="3600" dirty="0"/>
            </a:br>
            <a:r>
              <a:rPr lang="en-CA" sz="3600" dirty="0"/>
              <a:t>and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Okay, so deleting a node is straightforward enough it seems</a:t>
            </a:r>
          </a:p>
          <a:p>
            <a:r>
              <a:rPr lang="en-CA" dirty="0">
                <a:solidFill>
                  <a:schemeClr val="tx1"/>
                </a:solidFill>
              </a:rPr>
              <a:t>What about if we want to add a node?</a:t>
            </a:r>
          </a:p>
          <a:p>
            <a:pPr lvl="1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Any ideas?</a:t>
            </a:r>
          </a:p>
        </p:txBody>
      </p:sp>
    </p:spTree>
    <p:extLst>
      <p:ext uri="{BB962C8B-B14F-4D97-AF65-F5344CB8AC3E}">
        <p14:creationId xmlns:p14="http://schemas.microsoft.com/office/powerpoint/2010/main" val="429248133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CA" sz="3600" dirty="0"/>
              <a:t>Iterators – Adding</a:t>
            </a:r>
            <a:br>
              <a:rPr lang="en-CA" sz="3600" dirty="0"/>
            </a:br>
            <a:r>
              <a:rPr lang="en-CA" sz="3600" dirty="0"/>
              <a:t>and Removing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Okay, so deleting a node is straightforward enough it seems</a:t>
            </a:r>
          </a:p>
          <a:p>
            <a:r>
              <a:rPr lang="en-CA" dirty="0">
                <a:solidFill>
                  <a:schemeClr val="tx1"/>
                </a:solidFill>
              </a:rPr>
              <a:t>What about if we want to add a node?</a:t>
            </a:r>
          </a:p>
          <a:p>
            <a:pPr lvl="1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Any ideas?</a:t>
            </a:r>
          </a:p>
          <a:p>
            <a:pPr lvl="1"/>
            <a:endParaRPr lang="en-CA" dirty="0">
              <a:solidFill>
                <a:schemeClr val="accent1">
                  <a:lumMod val="75000"/>
                </a:schemeClr>
              </a:solidFill>
            </a:endParaRPr>
          </a:p>
          <a:p>
            <a:pPr marL="365760" lvl="1" indent="0">
              <a:buNone/>
            </a:pPr>
            <a:r>
              <a:rPr lang="en-CA" dirty="0">
                <a:solidFill>
                  <a:schemeClr val="tx1"/>
                </a:solidFill>
              </a:rPr>
              <a:t>temp = new Node(</a:t>
            </a:r>
            <a:r>
              <a:rPr lang="en-CA" dirty="0" err="1">
                <a:solidFill>
                  <a:schemeClr val="tx1"/>
                </a:solidFill>
              </a:rPr>
              <a:t>newData</a:t>
            </a:r>
            <a:r>
              <a:rPr lang="en-CA" dirty="0">
                <a:solidFill>
                  <a:schemeClr val="tx1"/>
                </a:solidFill>
              </a:rPr>
              <a:t>, position)</a:t>
            </a:r>
          </a:p>
          <a:p>
            <a:pPr marL="365760" lvl="1" indent="0">
              <a:buNone/>
            </a:pPr>
            <a:r>
              <a:rPr lang="en-CA" dirty="0" err="1">
                <a:solidFill>
                  <a:schemeClr val="tx1"/>
                </a:solidFill>
              </a:rPr>
              <a:t>previous.link</a:t>
            </a:r>
            <a:r>
              <a:rPr lang="en-CA" dirty="0">
                <a:solidFill>
                  <a:schemeClr val="tx1"/>
                </a:solidFill>
              </a:rPr>
              <a:t> = temp;</a:t>
            </a:r>
          </a:p>
          <a:p>
            <a:pPr marL="365760" lvl="1" indent="0">
              <a:buNone/>
            </a:pPr>
            <a:endParaRPr lang="en-CA" dirty="0">
              <a:solidFill>
                <a:schemeClr val="tx1"/>
              </a:solidFill>
            </a:endParaRPr>
          </a:p>
          <a:p>
            <a:pPr marL="365760" lvl="1" indent="0">
              <a:buNone/>
            </a:pPr>
            <a:r>
              <a:rPr lang="en-CA" dirty="0" err="1">
                <a:solidFill>
                  <a:schemeClr val="tx1"/>
                </a:solidFill>
              </a:rPr>
              <a:t>ez</a:t>
            </a:r>
            <a:r>
              <a:rPr lang="en-CA" dirty="0">
                <a:solidFill>
                  <a:schemeClr val="tx1"/>
                </a:solidFill>
              </a:rPr>
              <a:t> </a:t>
            </a:r>
            <a:r>
              <a:rPr lang="en-CA" dirty="0" err="1">
                <a:solidFill>
                  <a:schemeClr val="tx1"/>
                </a:solidFill>
              </a:rPr>
              <a:t>pz</a:t>
            </a:r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0947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Original List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EAD8B1-9E2C-46FB-8164-FC8AF02441DD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97155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75386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Original List</a:t>
            </a: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CA" sz="20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We’re going to add socks here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EAD8B1-9E2C-46FB-8164-FC8AF02441DD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6934200" y="3505200"/>
            <a:ext cx="97155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1092A08-095A-48BB-BC40-86A03E54A58E}"/>
              </a:ext>
            </a:extLst>
          </p:cNvPr>
          <p:cNvCxnSpPr>
            <a:cxnSpLocks/>
          </p:cNvCxnSpPr>
          <p:nvPr/>
        </p:nvCxnSpPr>
        <p:spPr>
          <a:xfrm>
            <a:off x="4727711" y="45720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84245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temp = 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new Node(</a:t>
            </a:r>
            <a:r>
              <a:rPr lang="en-CA" sz="2000" dirty="0" err="1">
                <a:solidFill>
                  <a:schemeClr val="tx1"/>
                </a:solidFill>
              </a:rPr>
              <a:t>newData</a:t>
            </a:r>
            <a:r>
              <a:rPr lang="en-CA" sz="2000" dirty="0">
                <a:solidFill>
                  <a:schemeClr val="tx1"/>
                </a:solidFill>
              </a:rPr>
              <a:t>,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position);</a:t>
            </a:r>
          </a:p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temp;</a:t>
            </a:r>
          </a:p>
          <a:p>
            <a:r>
              <a:rPr lang="en-CA" sz="2000" dirty="0">
                <a:solidFill>
                  <a:schemeClr val="tx1"/>
                </a:solidFill>
              </a:rPr>
              <a:t>Let socks be the new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addition to the list</a:t>
            </a:r>
          </a:p>
          <a:p>
            <a:r>
              <a:rPr lang="en-CA" sz="2000" dirty="0">
                <a:solidFill>
                  <a:schemeClr val="tx1"/>
                </a:solidFill>
              </a:rPr>
              <a:t>We initialize the new node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using its data and link to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next member (which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our variable position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points to)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12D4C4-7FFF-4B4C-91A4-30C26BC78760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97155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80023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rgbClr val="FF0000"/>
                </a:solidFill>
              </a:rPr>
              <a:t>temp = </a:t>
            </a:r>
          </a:p>
          <a:p>
            <a:pPr marL="68580" indent="0">
              <a:buNone/>
            </a:pPr>
            <a:r>
              <a:rPr lang="en-CA" sz="2000" dirty="0">
                <a:solidFill>
                  <a:srgbClr val="FF0000"/>
                </a:solidFill>
              </a:rPr>
              <a:t>new Node(</a:t>
            </a:r>
            <a:r>
              <a:rPr lang="en-CA" sz="2000" dirty="0" err="1">
                <a:solidFill>
                  <a:srgbClr val="FF0000"/>
                </a:solidFill>
              </a:rPr>
              <a:t>newData</a:t>
            </a:r>
            <a:r>
              <a:rPr lang="en-CA" sz="2000" dirty="0">
                <a:solidFill>
                  <a:srgbClr val="FF0000"/>
                </a:solidFill>
              </a:rPr>
              <a:t>, 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position);</a:t>
            </a:r>
          </a:p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temp;</a:t>
            </a:r>
          </a:p>
          <a:p>
            <a:r>
              <a:rPr lang="en-CA" sz="2000" dirty="0">
                <a:solidFill>
                  <a:srgbClr val="FF0000"/>
                </a:solidFill>
              </a:rPr>
              <a:t>Let socks be the new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addition to the list</a:t>
            </a:r>
          </a:p>
          <a:p>
            <a:r>
              <a:rPr lang="en-CA" sz="2000" dirty="0">
                <a:solidFill>
                  <a:srgbClr val="FF0000"/>
                </a:solidFill>
              </a:rPr>
              <a:t>We initialize the new node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using its data and link to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next member (which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our variable position</a:t>
            </a:r>
            <a:br>
              <a:rPr lang="en-CA" sz="2000" dirty="0">
                <a:solidFill>
                  <a:srgbClr val="FF0000"/>
                </a:solidFill>
              </a:rPr>
            </a:br>
            <a:r>
              <a:rPr lang="en-CA" sz="2000" dirty="0">
                <a:solidFill>
                  <a:srgbClr val="FF0000"/>
                </a:solidFill>
              </a:rPr>
              <a:t>points to)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28EE5B-D60C-48FB-8704-16DFB20ABD3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4A9654-3FE7-4042-AD97-4954C978363B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5C40D8C-5A2B-4AED-A409-D7BA95706DE5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7F0DDD3-F896-4569-9145-BD0DAE2A905E}"/>
              </a:ext>
            </a:extLst>
          </p:cNvPr>
          <p:cNvSpPr/>
          <p:nvPr/>
        </p:nvSpPr>
        <p:spPr>
          <a:xfrm>
            <a:off x="4419599" y="4355069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7D6D64-1D45-4009-B996-2D7275C56D64}"/>
              </a:ext>
            </a:extLst>
          </p:cNvPr>
          <p:cNvCxnSpPr>
            <a:cxnSpLocks/>
          </p:cNvCxnSpPr>
          <p:nvPr/>
        </p:nvCxnSpPr>
        <p:spPr>
          <a:xfrm>
            <a:off x="4787774" y="4659869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2C37906-D3B4-4728-96CD-D0213FE70F36}"/>
              </a:ext>
            </a:extLst>
          </p:cNvPr>
          <p:cNvSpPr txBox="1"/>
          <p:nvPr/>
        </p:nvSpPr>
        <p:spPr>
          <a:xfrm>
            <a:off x="5313641" y="4290537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temp</a:t>
            </a:r>
            <a:endParaRPr lang="en-US" b="1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5D6544B-F3E2-45EA-9C0C-1A5F80014C7A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97155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22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57200"/>
            <a:ext cx="7024744" cy="1143000"/>
          </a:xfrm>
        </p:spPr>
        <p:txBody>
          <a:bodyPr>
            <a:normAutofit/>
          </a:bodyPr>
          <a:lstStyle/>
          <a:p>
            <a:r>
              <a:rPr lang="en-CA" sz="3600" dirty="0"/>
              <a:t>Iterators – Adding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52600"/>
            <a:ext cx="7772400" cy="472440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temp = </a:t>
            </a:r>
          </a:p>
          <a:p>
            <a:pPr marL="68580" indent="0">
              <a:buNone/>
            </a:pPr>
            <a:r>
              <a:rPr lang="en-CA" sz="2000" dirty="0">
                <a:solidFill>
                  <a:schemeClr val="tx1"/>
                </a:solidFill>
              </a:rPr>
              <a:t>new Node(</a:t>
            </a:r>
            <a:r>
              <a:rPr lang="en-CA" sz="2000" dirty="0" err="1">
                <a:solidFill>
                  <a:schemeClr val="tx1"/>
                </a:solidFill>
              </a:rPr>
              <a:t>newData</a:t>
            </a:r>
            <a:r>
              <a:rPr lang="en-CA" sz="2000" dirty="0">
                <a:solidFill>
                  <a:schemeClr val="tx1"/>
                </a:solidFill>
              </a:rPr>
              <a:t>, 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position);</a:t>
            </a:r>
          </a:p>
          <a:p>
            <a:pPr marL="68580" indent="0">
              <a:buNone/>
            </a:pPr>
            <a:r>
              <a:rPr lang="en-CA" sz="2000" dirty="0" err="1">
                <a:solidFill>
                  <a:schemeClr val="tx1"/>
                </a:solidFill>
              </a:rPr>
              <a:t>previous.link</a:t>
            </a:r>
            <a:r>
              <a:rPr lang="en-CA" sz="2000" dirty="0">
                <a:solidFill>
                  <a:schemeClr val="tx1"/>
                </a:solidFill>
              </a:rPr>
              <a:t> = temp;</a:t>
            </a:r>
          </a:p>
          <a:p>
            <a:r>
              <a:rPr lang="en-CA" sz="2000" dirty="0">
                <a:solidFill>
                  <a:schemeClr val="tx1"/>
                </a:solidFill>
              </a:rPr>
              <a:t>Let socks be the new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addition to the list</a:t>
            </a:r>
          </a:p>
          <a:p>
            <a:r>
              <a:rPr lang="en-CA" sz="2000" dirty="0">
                <a:solidFill>
                  <a:schemeClr val="tx1"/>
                </a:solidFill>
              </a:rPr>
              <a:t>We initialize the new node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using its data and link to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next member (which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our variable position</a:t>
            </a:r>
            <a:br>
              <a:rPr lang="en-CA" sz="2000" dirty="0">
                <a:solidFill>
                  <a:schemeClr val="tx1"/>
                </a:solidFill>
              </a:rPr>
            </a:br>
            <a:r>
              <a:rPr lang="en-CA" sz="2000" dirty="0">
                <a:solidFill>
                  <a:schemeClr val="tx1"/>
                </a:solidFill>
              </a:rPr>
              <a:t>points to)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D2CB6E-E0BF-4F72-9DE9-0913E006B413}"/>
              </a:ext>
            </a:extLst>
          </p:cNvPr>
          <p:cNvSpPr/>
          <p:nvPr/>
        </p:nvSpPr>
        <p:spPr>
          <a:xfrm>
            <a:off x="6286500" y="2057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coat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AF2CB8-F5F3-49C4-AED2-6B6CBC27C4EF}"/>
              </a:ext>
            </a:extLst>
          </p:cNvPr>
          <p:cNvSpPr/>
          <p:nvPr/>
        </p:nvSpPr>
        <p:spPr>
          <a:xfrm>
            <a:off x="7581900" y="2057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5A773BA-E76A-4EE8-B14C-9071126B3741}"/>
              </a:ext>
            </a:extLst>
          </p:cNvPr>
          <p:cNvSpPr/>
          <p:nvPr/>
        </p:nvSpPr>
        <p:spPr>
          <a:xfrm>
            <a:off x="6286500" y="3200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shoes</a:t>
            </a:r>
            <a:endParaRPr lang="en-US" sz="20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B74244-9338-49DC-A209-D3AA41255821}"/>
              </a:ext>
            </a:extLst>
          </p:cNvPr>
          <p:cNvSpPr/>
          <p:nvPr/>
        </p:nvSpPr>
        <p:spPr>
          <a:xfrm>
            <a:off x="7581900" y="3200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D45AC-4CFA-4EE5-A64D-8588CB5ED6E0}"/>
              </a:ext>
            </a:extLst>
          </p:cNvPr>
          <p:cNvSpPr/>
          <p:nvPr/>
        </p:nvSpPr>
        <p:spPr>
          <a:xfrm>
            <a:off x="6286500" y="5486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pants</a:t>
            </a:r>
            <a:endParaRPr lang="en-US" sz="20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5102B8-0D3B-4C9A-B662-9F165CE5BADF}"/>
              </a:ext>
            </a:extLst>
          </p:cNvPr>
          <p:cNvSpPr/>
          <p:nvPr/>
        </p:nvSpPr>
        <p:spPr>
          <a:xfrm>
            <a:off x="7581900" y="5486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null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F333D1-70BE-4358-9327-7637B08A33DF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6934200" y="2362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5941-F34D-45FD-8C45-FDEC2F08C627}"/>
              </a:ext>
            </a:extLst>
          </p:cNvPr>
          <p:cNvSpPr/>
          <p:nvPr/>
        </p:nvSpPr>
        <p:spPr>
          <a:xfrm>
            <a:off x="4419600" y="2057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C56E5CF-F35C-4F9D-85D1-2241D50F99E6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787775" y="2362200"/>
            <a:ext cx="149872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F7D011B-EB2C-443F-A6A8-40207D0CD425}"/>
              </a:ext>
            </a:extLst>
          </p:cNvPr>
          <p:cNvSpPr/>
          <p:nvPr/>
        </p:nvSpPr>
        <p:spPr>
          <a:xfrm>
            <a:off x="4419599" y="3200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36ECB1-2C6B-4C27-91D7-2BCD249FCDF1}"/>
              </a:ext>
            </a:extLst>
          </p:cNvPr>
          <p:cNvCxnSpPr>
            <a:cxnSpLocks/>
          </p:cNvCxnSpPr>
          <p:nvPr/>
        </p:nvCxnSpPr>
        <p:spPr>
          <a:xfrm>
            <a:off x="4787774" y="3505200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D4FE5A-6A5A-4D6F-8852-F48E58D006A5}"/>
              </a:ext>
            </a:extLst>
          </p:cNvPr>
          <p:cNvSpPr/>
          <p:nvPr/>
        </p:nvSpPr>
        <p:spPr>
          <a:xfrm>
            <a:off x="4419599" y="5486400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94BE032-B911-407E-BE00-35E98039A63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736850" y="5791200"/>
            <a:ext cx="15496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B24B867-1A08-40F5-97C1-3F7CA7A8CB4C}"/>
              </a:ext>
            </a:extLst>
          </p:cNvPr>
          <p:cNvSpPr txBox="1"/>
          <p:nvPr/>
        </p:nvSpPr>
        <p:spPr>
          <a:xfrm>
            <a:off x="5257800" y="1992868"/>
            <a:ext cx="101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head</a:t>
            </a:r>
            <a:endParaRPr lang="en-US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B7D539-5790-40E7-95E5-0C80D4FA5458}"/>
              </a:ext>
            </a:extLst>
          </p:cNvPr>
          <p:cNvSpPr txBox="1"/>
          <p:nvPr/>
        </p:nvSpPr>
        <p:spPr>
          <a:xfrm>
            <a:off x="5173532" y="31358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previous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72040D-8D35-4C2C-8D62-A851DDBDBFFE}"/>
              </a:ext>
            </a:extLst>
          </p:cNvPr>
          <p:cNvSpPr txBox="1"/>
          <p:nvPr/>
        </p:nvSpPr>
        <p:spPr>
          <a:xfrm>
            <a:off x="5155950" y="5345668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position</a:t>
            </a:r>
            <a:endParaRPr lang="en-US" b="1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528EE5B-D60C-48FB-8704-16DFB20ABD33}"/>
              </a:ext>
            </a:extLst>
          </p:cNvPr>
          <p:cNvSpPr/>
          <p:nvPr/>
        </p:nvSpPr>
        <p:spPr>
          <a:xfrm>
            <a:off x="6286500" y="4343400"/>
            <a:ext cx="12954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b="1" dirty="0"/>
              <a:t>socks</a:t>
            </a:r>
            <a:endParaRPr lang="en-US" sz="2000" b="1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4A9654-3FE7-4042-AD97-4954C978363B}"/>
              </a:ext>
            </a:extLst>
          </p:cNvPr>
          <p:cNvSpPr/>
          <p:nvPr/>
        </p:nvSpPr>
        <p:spPr>
          <a:xfrm>
            <a:off x="7581900" y="4343400"/>
            <a:ext cx="647700" cy="609600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5C40D8C-5A2B-4AED-A409-D7BA95706DE5}"/>
              </a:ext>
            </a:extLst>
          </p:cNvPr>
          <p:cNvCxnSpPr>
            <a:cxnSpLocks/>
          </p:cNvCxnSpPr>
          <p:nvPr/>
        </p:nvCxnSpPr>
        <p:spPr>
          <a:xfrm flipH="1">
            <a:off x="6934200" y="4648200"/>
            <a:ext cx="876300" cy="838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7F0DDD3-F896-4569-9145-BD0DAE2A905E}"/>
              </a:ext>
            </a:extLst>
          </p:cNvPr>
          <p:cNvSpPr/>
          <p:nvPr/>
        </p:nvSpPr>
        <p:spPr>
          <a:xfrm>
            <a:off x="4419599" y="4355069"/>
            <a:ext cx="736351" cy="609600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7D6D64-1D45-4009-B996-2D7275C56D64}"/>
              </a:ext>
            </a:extLst>
          </p:cNvPr>
          <p:cNvCxnSpPr>
            <a:cxnSpLocks/>
          </p:cNvCxnSpPr>
          <p:nvPr/>
        </p:nvCxnSpPr>
        <p:spPr>
          <a:xfrm>
            <a:off x="4787774" y="4659869"/>
            <a:ext cx="14938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2C37906-D3B4-4728-96CD-D0213FE70F36}"/>
              </a:ext>
            </a:extLst>
          </p:cNvPr>
          <p:cNvSpPr txBox="1"/>
          <p:nvPr/>
        </p:nvSpPr>
        <p:spPr>
          <a:xfrm>
            <a:off x="5313641" y="4290537"/>
            <a:ext cx="1163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temp</a:t>
            </a:r>
            <a:endParaRPr lang="en-US" b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D200B2-C037-4B7A-BE07-9412B2B0D311}"/>
              </a:ext>
            </a:extLst>
          </p:cNvPr>
          <p:cNvCxnSpPr>
            <a:cxnSpLocks/>
          </p:cNvCxnSpPr>
          <p:nvPr/>
        </p:nvCxnSpPr>
        <p:spPr>
          <a:xfrm flipH="1">
            <a:off x="6934200" y="3505200"/>
            <a:ext cx="971550" cy="1981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61434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21848</TotalTime>
  <Words>3504</Words>
  <Application>Microsoft Office PowerPoint</Application>
  <PresentationFormat>On-screen Show (4:3)</PresentationFormat>
  <Paragraphs>625</Paragraphs>
  <Slides>118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118</vt:i4>
      </vt:variant>
    </vt:vector>
  </HeadingPairs>
  <TitlesOfParts>
    <vt:vector size="121" baseType="lpstr">
      <vt:lpstr>Century Gothic</vt:lpstr>
      <vt:lpstr>Wingdings 2</vt:lpstr>
      <vt:lpstr>Austin</vt:lpstr>
      <vt:lpstr>Linked Data Structures</vt:lpstr>
      <vt:lpstr>Outline</vt:lpstr>
      <vt:lpstr>Introduction to Linked Data Structures</vt:lpstr>
      <vt:lpstr>Java Linked Lists</vt:lpstr>
      <vt:lpstr>Nodes and Link in a Linked List</vt:lpstr>
      <vt:lpstr>A Simple Linked List Class</vt:lpstr>
      <vt:lpstr>A Node Class</vt:lpstr>
      <vt:lpstr>A Node Class</vt:lpstr>
      <vt:lpstr>A Node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A Simple Linked List Class</vt:lpstr>
      <vt:lpstr>Traversing a Linked List</vt:lpstr>
      <vt:lpstr>Traversing a Linked List</vt:lpstr>
      <vt:lpstr>Adding a Node to a Linked List</vt:lpstr>
      <vt:lpstr>Adding a Node to a Linked List</vt:lpstr>
      <vt:lpstr>Deleting the  Head Node from a Linked List</vt:lpstr>
      <vt:lpstr>A Linked List Example</vt:lpstr>
      <vt:lpstr>A Linked List Example</vt:lpstr>
      <vt:lpstr>A Linked List Example</vt:lpstr>
      <vt:lpstr>Problems You  Should Be Able To Handle</vt:lpstr>
      <vt:lpstr>Problems You  Should Be Able To Handle</vt:lpstr>
      <vt:lpstr>Problems You  Should Be Able To Handle</vt:lpstr>
      <vt:lpstr>Problems You  Should Be Able To Handle</vt:lpstr>
      <vt:lpstr>Stacks</vt:lpstr>
      <vt:lpstr>Stacks</vt:lpstr>
      <vt:lpstr>Stacks</vt:lpstr>
      <vt:lpstr>Node as an Inner Class</vt:lpstr>
      <vt:lpstr>Spot the Privacy Leak!</vt:lpstr>
      <vt:lpstr>Spot the Privacy Leak!</vt:lpstr>
      <vt:lpstr>Pitfall: Privacy Leaks</vt:lpstr>
      <vt:lpstr>A Linked List Class with a Node Inner Class</vt:lpstr>
      <vt:lpstr>A Linked List Class with a Node Inner Class</vt:lpstr>
      <vt:lpstr>A Linked List Class with a Node Inner Class</vt:lpstr>
      <vt:lpstr>A Linked List Class with a Node Inner Class</vt:lpstr>
      <vt:lpstr>For Comparison…</vt:lpstr>
      <vt:lpstr>A Linked List Class with a Node Inner Class</vt:lpstr>
      <vt:lpstr>A Linked List Class with a Node Inner Class</vt:lpstr>
      <vt:lpstr>A Linked List Class with a Node Inner Class</vt:lpstr>
      <vt:lpstr>Some Useful Classes</vt:lpstr>
      <vt:lpstr>Node</vt:lpstr>
      <vt:lpstr>Node</vt:lpstr>
      <vt:lpstr>Class ListGeneral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Generic Linked List</vt:lpstr>
      <vt:lpstr>A Sample Data Class</vt:lpstr>
      <vt:lpstr>A Sample Data Class</vt:lpstr>
      <vt:lpstr>A Generic Linked List Tester Class</vt:lpstr>
      <vt:lpstr>A Generic Linked List Tester Class</vt:lpstr>
      <vt:lpstr>A Linked List Equals Method</vt:lpstr>
      <vt:lpstr>A Linked List Equals Method</vt:lpstr>
      <vt:lpstr>Iterators</vt:lpstr>
      <vt:lpstr>Iterators</vt:lpstr>
      <vt:lpstr>A Linked List with Iterator</vt:lpstr>
      <vt:lpstr>A Linked List with Iterator</vt:lpstr>
      <vt:lpstr>A Linked List with Iterator</vt:lpstr>
      <vt:lpstr>A Linked List with Iterator</vt:lpstr>
      <vt:lpstr>A Linked List with Iterator</vt:lpstr>
      <vt:lpstr>A Linked List with Iterator</vt:lpstr>
      <vt:lpstr>Using the Iterator</vt:lpstr>
      <vt:lpstr>Using the Iterator</vt:lpstr>
      <vt:lpstr>Using the Iterator</vt:lpstr>
      <vt:lpstr>Using the Iterator</vt:lpstr>
      <vt:lpstr>Using the Iterator</vt:lpstr>
      <vt:lpstr>Using the Iterator</vt:lpstr>
      <vt:lpstr>Iterators</vt:lpstr>
      <vt:lpstr>Iterators – Adding and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Removing Nodes</vt:lpstr>
      <vt:lpstr>Iterators – Adding and Removing Nodes</vt:lpstr>
      <vt:lpstr>Iterators – Adding and Removing Nodes</vt:lpstr>
      <vt:lpstr>Iterators – Adding Nodes</vt:lpstr>
      <vt:lpstr>Iterators – Adding Nodes</vt:lpstr>
      <vt:lpstr>Iterators – Adding Nodes</vt:lpstr>
      <vt:lpstr>Iterators – Adding Nodes</vt:lpstr>
      <vt:lpstr>Iterators – Adding Nodes</vt:lpstr>
      <vt:lpstr>Iterators – Adding Nodes</vt:lpstr>
      <vt:lpstr>Iterators – Adding Nodes</vt:lpstr>
      <vt:lpstr>Java’s Iterator Interface</vt:lpstr>
      <vt:lpstr>Java’s Iterator Interface</vt:lpstr>
      <vt:lpstr>Methods in Iterator&lt;T&gt;</vt:lpstr>
      <vt:lpstr>Methods in Iterator&lt;T&gt;</vt:lpstr>
      <vt:lpstr>Methods in Iterator&lt;T&gt;</vt:lpstr>
      <vt:lpstr>The ListIterator&lt;T&gt; Interface</vt:lpstr>
      <vt:lpstr>ListIterator&lt;T&gt; Methods</vt:lpstr>
      <vt:lpstr>ListIterator&lt;T&gt; Methods</vt:lpstr>
      <vt:lpstr>ListIterator&lt;T&gt; Methods</vt:lpstr>
      <vt:lpstr>ListIterator&lt;T&gt; Methods</vt:lpstr>
      <vt:lpstr>The ListIterator&lt;T&gt; Cursor</vt:lpstr>
      <vt:lpstr>The ListIterator&lt;T&gt; Cursor</vt:lpstr>
      <vt:lpstr>The ListIterator&lt;T&gt; Cursor</vt:lpstr>
      <vt:lpstr>The Iterable&lt;T&gt; Interface</vt:lpstr>
      <vt:lpstr>The Iterable&lt;T&gt; Interface</vt:lpstr>
      <vt:lpstr>The Iterable&lt;T&gt; Interface</vt:lpstr>
      <vt:lpstr>The Iterable&lt;T&gt; Interface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s</dc:creator>
  <cp:lastModifiedBy>r s</cp:lastModifiedBy>
  <cp:revision>1192</cp:revision>
  <dcterms:created xsi:type="dcterms:W3CDTF">2006-08-16T00:00:00Z</dcterms:created>
  <dcterms:modified xsi:type="dcterms:W3CDTF">2017-07-24T17:39:56Z</dcterms:modified>
</cp:coreProperties>
</file>

<file path=docProps/thumbnail.jpeg>
</file>